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Montserrat Extra-Bold" charset="1" panose="00000900000000000000"/>
      <p:regular r:id="rId18"/>
    </p:embeddedFont>
    <p:embeddedFont>
      <p:font typeface="Montserrat Extra-Bold Bold" charset="1" panose="00000A00000000000000"/>
      <p:regular r:id="rId19"/>
    </p:embeddedFont>
    <p:embeddedFont>
      <p:font typeface="Montserrat Extra-Bold Italics" charset="1" panose="00000900000000000000"/>
      <p:regular r:id="rId20"/>
    </p:embeddedFont>
    <p:embeddedFont>
      <p:font typeface="Montserrat Extra-Bold Bold Italics" charset="1" panose="00000A00000000000000"/>
      <p:regular r:id="rId21"/>
    </p:embeddedFont>
    <p:embeddedFont>
      <p:font typeface="Montserrat" charset="1" panose="00000500000000000000"/>
      <p:regular r:id="rId22"/>
    </p:embeddedFont>
    <p:embeddedFont>
      <p:font typeface="Montserrat Bold" charset="1" panose="00000600000000000000"/>
      <p:regular r:id="rId23"/>
    </p:embeddedFont>
    <p:embeddedFont>
      <p:font typeface="Montserrat Italics" charset="1" panose="00000500000000000000"/>
      <p:regular r:id="rId24"/>
    </p:embeddedFont>
    <p:embeddedFont>
      <p:font typeface="Montserrat Bold Italics"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268" r="0" b="11304"/>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768540"/>
            <a:ext cx="317973" cy="260160"/>
          </a:xfrm>
          <a:prstGeom prst="rect">
            <a:avLst/>
          </a:prstGeom>
        </p:spPr>
      </p:pic>
      <p:sp>
        <p:nvSpPr>
          <p:cNvPr name="TextBox 4" id="4"/>
          <p:cNvSpPr txBox="true"/>
          <p:nvPr/>
        </p:nvSpPr>
        <p:spPr>
          <a:xfrm rot="0">
            <a:off x="1028700" y="1938745"/>
            <a:ext cx="16230600" cy="1492846"/>
          </a:xfrm>
          <a:prstGeom prst="rect">
            <a:avLst/>
          </a:prstGeom>
        </p:spPr>
        <p:txBody>
          <a:bodyPr anchor="t" rtlCol="false" tIns="0" lIns="0" bIns="0" rIns="0">
            <a:spAutoFit/>
          </a:bodyPr>
          <a:lstStyle/>
          <a:p>
            <a:pPr algn="ctr">
              <a:lnSpc>
                <a:spcPts val="12217"/>
              </a:lnSpc>
              <a:spcBef>
                <a:spcPct val="0"/>
              </a:spcBef>
            </a:pPr>
            <a:r>
              <a:rPr lang="en-US" sz="8726">
                <a:solidFill>
                  <a:srgbClr val="5A3F2B"/>
                </a:solidFill>
                <a:latin typeface="Montserrat Extra-Bold"/>
              </a:rPr>
              <a:t>TREKKING POLE ASELOLE</a:t>
            </a:r>
          </a:p>
        </p:txBody>
      </p:sp>
      <p:sp>
        <p:nvSpPr>
          <p:cNvPr name="TextBox 5" id="5"/>
          <p:cNvSpPr txBox="true"/>
          <p:nvPr/>
        </p:nvSpPr>
        <p:spPr>
          <a:xfrm rot="0">
            <a:off x="2564009" y="3854781"/>
            <a:ext cx="13159981" cy="1397000"/>
          </a:xfrm>
          <a:prstGeom prst="rect">
            <a:avLst/>
          </a:prstGeom>
        </p:spPr>
        <p:txBody>
          <a:bodyPr anchor="t" rtlCol="false" tIns="0" lIns="0" bIns="0" rIns="0">
            <a:spAutoFit/>
          </a:bodyPr>
          <a:lstStyle/>
          <a:p>
            <a:pPr algn="ctr">
              <a:lnSpc>
                <a:spcPts val="2799"/>
              </a:lnSpc>
            </a:pPr>
            <a:r>
              <a:rPr lang="en-US" sz="1999" spc="683">
                <a:solidFill>
                  <a:srgbClr val="5A3F2B"/>
                </a:solidFill>
                <a:latin typeface="Open Sans"/>
              </a:rPr>
              <a:t>FRI-074</a:t>
            </a:r>
          </a:p>
          <a:p>
            <a:pPr algn="ctr">
              <a:lnSpc>
                <a:spcPts val="2799"/>
              </a:lnSpc>
            </a:pPr>
            <a:r>
              <a:rPr lang="en-US" sz="1999" spc="683">
                <a:solidFill>
                  <a:srgbClr val="5A3F2B"/>
                </a:solidFill>
                <a:latin typeface="Open Sans"/>
              </a:rPr>
              <a:t>C.DIGNA ARGA PERMITASARI  1201204293</a:t>
            </a:r>
          </a:p>
          <a:p>
            <a:pPr algn="ctr">
              <a:lnSpc>
                <a:spcPts val="2799"/>
              </a:lnSpc>
            </a:pPr>
            <a:r>
              <a:rPr lang="en-US" sz="1999" spc="683">
                <a:solidFill>
                  <a:srgbClr val="5A3F2B"/>
                </a:solidFill>
                <a:latin typeface="Open Sans"/>
              </a:rPr>
              <a:t>RUDY JULIANTO FAUZI  1201204230</a:t>
            </a:r>
          </a:p>
          <a:p>
            <a:pPr algn="ctr">
              <a:lnSpc>
                <a:spcPts val="2799"/>
              </a:lnSpc>
              <a:spcBef>
                <a:spcPct val="0"/>
              </a:spcBef>
            </a:pPr>
            <a:r>
              <a:rPr lang="en-US" sz="1999" spc="683">
                <a:solidFill>
                  <a:srgbClr val="5A3F2B"/>
                </a:solidFill>
                <a:latin typeface="Open Sans"/>
              </a:rPr>
              <a:t>TALITHA PUTRI AMEILIA  1201204454</a:t>
            </a:r>
          </a:p>
        </p:txBody>
      </p:sp>
      <p:sp>
        <p:nvSpPr>
          <p:cNvPr name="TextBox 6" id="6"/>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5A3F2B"/>
                </a:solidFill>
                <a:latin typeface="Open Sans Light Bold"/>
              </a:rPr>
              <a:t>RIMBERIO 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4550105" cy="10287000"/>
            <a:chOff x="0" y="0"/>
            <a:chExt cx="1659891" cy="3752725"/>
          </a:xfrm>
        </p:grpSpPr>
        <p:sp>
          <p:nvSpPr>
            <p:cNvPr name="Freeform 3" id="3"/>
            <p:cNvSpPr/>
            <p:nvPr/>
          </p:nvSpPr>
          <p:spPr>
            <a:xfrm>
              <a:off x="0" y="0"/>
              <a:ext cx="1659891" cy="3752726"/>
            </a:xfrm>
            <a:custGeom>
              <a:avLst/>
              <a:gdLst/>
              <a:ahLst/>
              <a:cxnLst/>
              <a:rect r="r" b="b" t="t" l="l"/>
              <a:pathLst>
                <a:path h="3752726" w="1659891">
                  <a:moveTo>
                    <a:pt x="0" y="0"/>
                  </a:moveTo>
                  <a:lnTo>
                    <a:pt x="1659891" y="0"/>
                  </a:lnTo>
                  <a:lnTo>
                    <a:pt x="1659891" y="3752726"/>
                  </a:lnTo>
                  <a:lnTo>
                    <a:pt x="0" y="3752726"/>
                  </a:lnTo>
                  <a:close/>
                </a:path>
              </a:pathLst>
            </a:custGeom>
            <a:solidFill>
              <a:srgbClr val="5A3F2B"/>
            </a:solidFill>
          </p:spPr>
        </p:sp>
      </p:grpSp>
      <p:grpSp>
        <p:nvGrpSpPr>
          <p:cNvPr name="Group 4" id="4"/>
          <p:cNvGrpSpPr/>
          <p:nvPr/>
        </p:nvGrpSpPr>
        <p:grpSpPr>
          <a:xfrm rot="0">
            <a:off x="0" y="7695290"/>
            <a:ext cx="334857" cy="1563010"/>
            <a:chOff x="0" y="0"/>
            <a:chExt cx="505184" cy="2358041"/>
          </a:xfrm>
        </p:grpSpPr>
        <p:sp>
          <p:nvSpPr>
            <p:cNvPr name="Freeform 5" id="5"/>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grpSp>
        <p:nvGrpSpPr>
          <p:cNvPr name="Group 6" id="6"/>
          <p:cNvGrpSpPr/>
          <p:nvPr/>
        </p:nvGrpSpPr>
        <p:grpSpPr>
          <a:xfrm rot="0">
            <a:off x="9812311" y="2109620"/>
            <a:ext cx="6805658" cy="1443055"/>
            <a:chOff x="0" y="0"/>
            <a:chExt cx="9679301" cy="2052375"/>
          </a:xfrm>
        </p:grpSpPr>
        <p:sp>
          <p:nvSpPr>
            <p:cNvPr name="Freeform 7" id="7"/>
            <p:cNvSpPr/>
            <p:nvPr/>
          </p:nvSpPr>
          <p:spPr>
            <a:xfrm>
              <a:off x="0" y="0"/>
              <a:ext cx="9679301" cy="2052375"/>
            </a:xfrm>
            <a:custGeom>
              <a:avLst/>
              <a:gdLst/>
              <a:ahLst/>
              <a:cxnLst/>
              <a:rect r="r" b="b" t="t" l="l"/>
              <a:pathLst>
                <a:path h="2052375" w="9679301">
                  <a:moveTo>
                    <a:pt x="0" y="0"/>
                  </a:moveTo>
                  <a:lnTo>
                    <a:pt x="9679301" y="0"/>
                  </a:lnTo>
                  <a:lnTo>
                    <a:pt x="9679301" y="2052375"/>
                  </a:lnTo>
                  <a:lnTo>
                    <a:pt x="0" y="2052375"/>
                  </a:lnTo>
                  <a:close/>
                </a:path>
              </a:pathLst>
            </a:custGeom>
            <a:solidFill>
              <a:srgbClr val="5A3F2B"/>
            </a:solidFill>
          </p:spPr>
        </p:sp>
      </p:grpSp>
      <p:pic>
        <p:nvPicPr>
          <p:cNvPr name="Picture 8" id="8"/>
          <p:cNvPicPr>
            <a:picLocks noChangeAspect="true"/>
          </p:cNvPicPr>
          <p:nvPr/>
        </p:nvPicPr>
        <p:blipFill>
          <a:blip r:embed="rId2"/>
          <a:srcRect l="0" t="0" r="0" b="0"/>
          <a:stretch>
            <a:fillRect/>
          </a:stretch>
        </p:blipFill>
        <p:spPr>
          <a:xfrm flipH="false" flipV="false" rot="0">
            <a:off x="492455" y="2831147"/>
            <a:ext cx="8115300" cy="532945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8769680" y="4963779"/>
            <a:ext cx="8266954" cy="4294521"/>
          </a:xfrm>
          <a:prstGeom prst="rect">
            <a:avLst/>
          </a:prstGeom>
        </p:spPr>
      </p:pic>
      <p:sp>
        <p:nvSpPr>
          <p:cNvPr name="TextBox 10" id="10"/>
          <p:cNvSpPr txBox="true"/>
          <p:nvPr/>
        </p:nvSpPr>
        <p:spPr>
          <a:xfrm rot="0">
            <a:off x="10601325" y="2553652"/>
            <a:ext cx="4535929" cy="497840"/>
          </a:xfrm>
          <a:prstGeom prst="rect">
            <a:avLst/>
          </a:prstGeom>
        </p:spPr>
        <p:txBody>
          <a:bodyPr anchor="t" rtlCol="false" tIns="0" lIns="0" bIns="0" rIns="0">
            <a:spAutoFit/>
          </a:bodyPr>
          <a:lstStyle/>
          <a:p>
            <a:pPr algn="ctr">
              <a:lnSpc>
                <a:spcPts val="4059"/>
              </a:lnSpc>
              <a:spcBef>
                <a:spcPct val="0"/>
              </a:spcBef>
            </a:pPr>
            <a:r>
              <a:rPr lang="en-US" sz="2899" spc="365">
                <a:solidFill>
                  <a:srgbClr val="FFFFFF"/>
                </a:solidFill>
                <a:latin typeface="Open Sans"/>
              </a:rPr>
              <a:t>HOUSE OF QUALITY</a:t>
            </a:r>
          </a:p>
        </p:txBody>
      </p:sp>
      <p:sp>
        <p:nvSpPr>
          <p:cNvPr name="TextBox 11" id="11"/>
          <p:cNvSpPr txBox="true"/>
          <p:nvPr/>
        </p:nvSpPr>
        <p:spPr>
          <a:xfrm rot="0">
            <a:off x="6004279" y="2754947"/>
            <a:ext cx="3139721" cy="646431"/>
          </a:xfrm>
          <a:prstGeom prst="rect">
            <a:avLst/>
          </a:prstGeom>
        </p:spPr>
        <p:txBody>
          <a:bodyPr anchor="t" rtlCol="false" tIns="0" lIns="0" bIns="0" rIns="0">
            <a:spAutoFit/>
          </a:bodyPr>
          <a:lstStyle/>
          <a:p>
            <a:pPr>
              <a:lnSpc>
                <a:spcPts val="5319"/>
              </a:lnSpc>
              <a:spcBef>
                <a:spcPct val="0"/>
              </a:spcBef>
            </a:pPr>
            <a:r>
              <a:rPr lang="en-US" sz="3799">
                <a:solidFill>
                  <a:srgbClr val="171616"/>
                </a:solidFill>
                <a:latin typeface="Open Sans Bold"/>
              </a:rPr>
              <a:t>HOQ A</a:t>
            </a:r>
          </a:p>
        </p:txBody>
      </p:sp>
      <p:sp>
        <p:nvSpPr>
          <p:cNvPr name="TextBox 12" id="12"/>
          <p:cNvSpPr txBox="true"/>
          <p:nvPr/>
        </p:nvSpPr>
        <p:spPr>
          <a:xfrm rot="0">
            <a:off x="14119579" y="5067300"/>
            <a:ext cx="3139721" cy="646431"/>
          </a:xfrm>
          <a:prstGeom prst="rect">
            <a:avLst/>
          </a:prstGeom>
        </p:spPr>
        <p:txBody>
          <a:bodyPr anchor="t" rtlCol="false" tIns="0" lIns="0" bIns="0" rIns="0">
            <a:spAutoFit/>
          </a:bodyPr>
          <a:lstStyle/>
          <a:p>
            <a:pPr>
              <a:lnSpc>
                <a:spcPts val="5319"/>
              </a:lnSpc>
              <a:spcBef>
                <a:spcPct val="0"/>
              </a:spcBef>
            </a:pPr>
            <a:r>
              <a:rPr lang="en-US" sz="3799">
                <a:solidFill>
                  <a:srgbClr val="171616"/>
                </a:solidFill>
                <a:latin typeface="Open Sans Bold"/>
              </a:rPr>
              <a:t>HOQ 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4550105" cy="10287000"/>
            <a:chOff x="0" y="0"/>
            <a:chExt cx="1659891" cy="3752725"/>
          </a:xfrm>
        </p:grpSpPr>
        <p:sp>
          <p:nvSpPr>
            <p:cNvPr name="Freeform 3" id="3"/>
            <p:cNvSpPr/>
            <p:nvPr/>
          </p:nvSpPr>
          <p:spPr>
            <a:xfrm>
              <a:off x="0" y="0"/>
              <a:ext cx="1659891" cy="3752726"/>
            </a:xfrm>
            <a:custGeom>
              <a:avLst/>
              <a:gdLst/>
              <a:ahLst/>
              <a:cxnLst/>
              <a:rect r="r" b="b" t="t" l="l"/>
              <a:pathLst>
                <a:path h="3752726" w="1659891">
                  <a:moveTo>
                    <a:pt x="0" y="0"/>
                  </a:moveTo>
                  <a:lnTo>
                    <a:pt x="1659891" y="0"/>
                  </a:lnTo>
                  <a:lnTo>
                    <a:pt x="1659891" y="3752726"/>
                  </a:lnTo>
                  <a:lnTo>
                    <a:pt x="0" y="3752726"/>
                  </a:lnTo>
                  <a:close/>
                </a:path>
              </a:pathLst>
            </a:custGeom>
            <a:solidFill>
              <a:srgbClr val="5A3F2B"/>
            </a:solidFill>
          </p:spPr>
        </p:sp>
      </p:grpSp>
      <p:grpSp>
        <p:nvGrpSpPr>
          <p:cNvPr name="Group 4" id="4"/>
          <p:cNvGrpSpPr/>
          <p:nvPr/>
        </p:nvGrpSpPr>
        <p:grpSpPr>
          <a:xfrm rot="0">
            <a:off x="0" y="7695290"/>
            <a:ext cx="334857" cy="1563010"/>
            <a:chOff x="0" y="0"/>
            <a:chExt cx="505184" cy="2358041"/>
          </a:xfrm>
        </p:grpSpPr>
        <p:sp>
          <p:nvSpPr>
            <p:cNvPr name="Freeform 5" id="5"/>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grpSp>
        <p:nvGrpSpPr>
          <p:cNvPr name="Group 6" id="6"/>
          <p:cNvGrpSpPr/>
          <p:nvPr/>
        </p:nvGrpSpPr>
        <p:grpSpPr>
          <a:xfrm rot="0">
            <a:off x="9527609" y="1908116"/>
            <a:ext cx="4439675" cy="1164183"/>
            <a:chOff x="0" y="0"/>
            <a:chExt cx="7826849" cy="2052375"/>
          </a:xfrm>
        </p:grpSpPr>
        <p:sp>
          <p:nvSpPr>
            <p:cNvPr name="Freeform 7" id="7"/>
            <p:cNvSpPr/>
            <p:nvPr/>
          </p:nvSpPr>
          <p:spPr>
            <a:xfrm>
              <a:off x="0" y="0"/>
              <a:ext cx="7826849" cy="2052375"/>
            </a:xfrm>
            <a:custGeom>
              <a:avLst/>
              <a:gdLst/>
              <a:ahLst/>
              <a:cxnLst/>
              <a:rect r="r" b="b" t="t" l="l"/>
              <a:pathLst>
                <a:path h="2052375" w="7826849">
                  <a:moveTo>
                    <a:pt x="0" y="0"/>
                  </a:moveTo>
                  <a:lnTo>
                    <a:pt x="7826849" y="0"/>
                  </a:lnTo>
                  <a:lnTo>
                    <a:pt x="7826849" y="2052375"/>
                  </a:lnTo>
                  <a:lnTo>
                    <a:pt x="0" y="2052375"/>
                  </a:lnTo>
                  <a:close/>
                </a:path>
              </a:pathLst>
            </a:custGeom>
            <a:solidFill>
              <a:srgbClr val="5A3F2B"/>
            </a:solidFill>
          </p:spPr>
        </p:sp>
      </p:grpSp>
      <p:pic>
        <p:nvPicPr>
          <p:cNvPr name="Picture 8" id="8"/>
          <p:cNvPicPr>
            <a:picLocks noChangeAspect="true"/>
          </p:cNvPicPr>
          <p:nvPr/>
        </p:nvPicPr>
        <p:blipFill>
          <a:blip r:embed="rId2"/>
          <a:srcRect l="0" t="0" r="0" b="0"/>
          <a:stretch>
            <a:fillRect/>
          </a:stretch>
        </p:blipFill>
        <p:spPr>
          <a:xfrm flipH="false" flipV="false" rot="0">
            <a:off x="1308871" y="1384570"/>
            <a:ext cx="6482467" cy="751786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8152402" y="4128794"/>
            <a:ext cx="9859759" cy="3566497"/>
          </a:xfrm>
          <a:prstGeom prst="rect">
            <a:avLst/>
          </a:prstGeom>
        </p:spPr>
      </p:pic>
      <p:sp>
        <p:nvSpPr>
          <p:cNvPr name="TextBox 10" id="10"/>
          <p:cNvSpPr txBox="true"/>
          <p:nvPr/>
        </p:nvSpPr>
        <p:spPr>
          <a:xfrm rot="0">
            <a:off x="9801790" y="2282548"/>
            <a:ext cx="3891314" cy="396987"/>
          </a:xfrm>
          <a:prstGeom prst="rect">
            <a:avLst/>
          </a:prstGeom>
        </p:spPr>
        <p:txBody>
          <a:bodyPr anchor="t" rtlCol="false" tIns="0" lIns="0" bIns="0" rIns="0">
            <a:spAutoFit/>
          </a:bodyPr>
          <a:lstStyle/>
          <a:p>
            <a:pPr algn="ctr">
              <a:lnSpc>
                <a:spcPts val="3238"/>
              </a:lnSpc>
              <a:spcBef>
                <a:spcPct val="0"/>
              </a:spcBef>
            </a:pPr>
            <a:r>
              <a:rPr lang="en-US" sz="2491">
                <a:solidFill>
                  <a:srgbClr val="FFFFFF"/>
                </a:solidFill>
                <a:latin typeface="Montserrat Extra-Bold"/>
              </a:rPr>
              <a:t>HOUSE OF QUALITY</a:t>
            </a:r>
          </a:p>
        </p:txBody>
      </p:sp>
      <p:sp>
        <p:nvSpPr>
          <p:cNvPr name="TextBox 11" id="11"/>
          <p:cNvSpPr txBox="true"/>
          <p:nvPr/>
        </p:nvSpPr>
        <p:spPr>
          <a:xfrm rot="0">
            <a:off x="2275052" y="8896984"/>
            <a:ext cx="4311492" cy="646431"/>
          </a:xfrm>
          <a:prstGeom prst="rect">
            <a:avLst/>
          </a:prstGeom>
        </p:spPr>
        <p:txBody>
          <a:bodyPr anchor="t" rtlCol="false" tIns="0" lIns="0" bIns="0" rIns="0">
            <a:spAutoFit/>
          </a:bodyPr>
          <a:lstStyle/>
          <a:p>
            <a:pPr>
              <a:lnSpc>
                <a:spcPts val="5319"/>
              </a:lnSpc>
              <a:spcBef>
                <a:spcPct val="0"/>
              </a:spcBef>
            </a:pPr>
            <a:r>
              <a:rPr lang="en-US" sz="3799">
                <a:solidFill>
                  <a:srgbClr val="FFFFFF"/>
                </a:solidFill>
                <a:latin typeface="Open Sans Bold"/>
              </a:rPr>
              <a:t>SPESIFICATION</a:t>
            </a:r>
          </a:p>
        </p:txBody>
      </p:sp>
      <p:sp>
        <p:nvSpPr>
          <p:cNvPr name="TextBox 12" id="12"/>
          <p:cNvSpPr txBox="true"/>
          <p:nvPr/>
        </p:nvSpPr>
        <p:spPr>
          <a:xfrm rot="0">
            <a:off x="8152402" y="7830364"/>
            <a:ext cx="4311492" cy="646431"/>
          </a:xfrm>
          <a:prstGeom prst="rect">
            <a:avLst/>
          </a:prstGeom>
        </p:spPr>
        <p:txBody>
          <a:bodyPr anchor="t" rtlCol="false" tIns="0" lIns="0" bIns="0" rIns="0">
            <a:spAutoFit/>
          </a:bodyPr>
          <a:lstStyle/>
          <a:p>
            <a:pPr>
              <a:lnSpc>
                <a:spcPts val="5319"/>
              </a:lnSpc>
              <a:spcBef>
                <a:spcPct val="0"/>
              </a:spcBef>
            </a:pPr>
            <a:r>
              <a:rPr lang="en-US" sz="3799">
                <a:solidFill>
                  <a:srgbClr val="171616"/>
                </a:solidFill>
                <a:latin typeface="Open Sans Bold"/>
              </a:rPr>
              <a:t>METRIC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4550105" cy="10287000"/>
            <a:chOff x="0" y="0"/>
            <a:chExt cx="1659891" cy="3752725"/>
          </a:xfrm>
        </p:grpSpPr>
        <p:sp>
          <p:nvSpPr>
            <p:cNvPr name="Freeform 3" id="3"/>
            <p:cNvSpPr/>
            <p:nvPr/>
          </p:nvSpPr>
          <p:spPr>
            <a:xfrm>
              <a:off x="0" y="0"/>
              <a:ext cx="1659891" cy="3752726"/>
            </a:xfrm>
            <a:custGeom>
              <a:avLst/>
              <a:gdLst/>
              <a:ahLst/>
              <a:cxnLst/>
              <a:rect r="r" b="b" t="t" l="l"/>
              <a:pathLst>
                <a:path h="3752726" w="1659891">
                  <a:moveTo>
                    <a:pt x="0" y="0"/>
                  </a:moveTo>
                  <a:lnTo>
                    <a:pt x="1659891" y="0"/>
                  </a:lnTo>
                  <a:lnTo>
                    <a:pt x="1659891" y="3752726"/>
                  </a:lnTo>
                  <a:lnTo>
                    <a:pt x="0" y="3752726"/>
                  </a:lnTo>
                  <a:close/>
                </a:path>
              </a:pathLst>
            </a:custGeom>
            <a:solidFill>
              <a:srgbClr val="5A3F2B"/>
            </a:solidFill>
          </p:spPr>
        </p:sp>
      </p:grpSp>
      <p:grpSp>
        <p:nvGrpSpPr>
          <p:cNvPr name="Group 4" id="4"/>
          <p:cNvGrpSpPr/>
          <p:nvPr/>
        </p:nvGrpSpPr>
        <p:grpSpPr>
          <a:xfrm rot="0">
            <a:off x="0" y="7695290"/>
            <a:ext cx="334857" cy="1563010"/>
            <a:chOff x="0" y="0"/>
            <a:chExt cx="505184" cy="2358041"/>
          </a:xfrm>
        </p:grpSpPr>
        <p:sp>
          <p:nvSpPr>
            <p:cNvPr name="Freeform 5" id="5"/>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grpSp>
        <p:nvGrpSpPr>
          <p:cNvPr name="Group 6" id="6"/>
          <p:cNvGrpSpPr/>
          <p:nvPr/>
        </p:nvGrpSpPr>
        <p:grpSpPr>
          <a:xfrm rot="0">
            <a:off x="7435160" y="446609"/>
            <a:ext cx="4439675" cy="1164183"/>
            <a:chOff x="0" y="0"/>
            <a:chExt cx="7826849" cy="2052375"/>
          </a:xfrm>
        </p:grpSpPr>
        <p:sp>
          <p:nvSpPr>
            <p:cNvPr name="Freeform 7" id="7"/>
            <p:cNvSpPr/>
            <p:nvPr/>
          </p:nvSpPr>
          <p:spPr>
            <a:xfrm>
              <a:off x="0" y="0"/>
              <a:ext cx="7826849" cy="2052375"/>
            </a:xfrm>
            <a:custGeom>
              <a:avLst/>
              <a:gdLst/>
              <a:ahLst/>
              <a:cxnLst/>
              <a:rect r="r" b="b" t="t" l="l"/>
              <a:pathLst>
                <a:path h="2052375" w="7826849">
                  <a:moveTo>
                    <a:pt x="0" y="0"/>
                  </a:moveTo>
                  <a:lnTo>
                    <a:pt x="7826849" y="0"/>
                  </a:lnTo>
                  <a:lnTo>
                    <a:pt x="7826849" y="2052375"/>
                  </a:lnTo>
                  <a:lnTo>
                    <a:pt x="0" y="2052375"/>
                  </a:lnTo>
                  <a:close/>
                </a:path>
              </a:pathLst>
            </a:custGeom>
            <a:solidFill>
              <a:srgbClr val="5A3F2B"/>
            </a:solidFill>
          </p:spPr>
        </p:sp>
      </p:grpSp>
      <p:pic>
        <p:nvPicPr>
          <p:cNvPr name="Picture 8" id="8"/>
          <p:cNvPicPr>
            <a:picLocks noChangeAspect="true"/>
          </p:cNvPicPr>
          <p:nvPr/>
        </p:nvPicPr>
        <p:blipFill>
          <a:blip r:embed="rId2"/>
          <a:srcRect l="0" t="0" r="0" b="0"/>
          <a:stretch>
            <a:fillRect/>
          </a:stretch>
        </p:blipFill>
        <p:spPr>
          <a:xfrm flipH="false" flipV="false" rot="0">
            <a:off x="1644560" y="1416033"/>
            <a:ext cx="4411534" cy="7454934"/>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2722162" y="1218028"/>
            <a:ext cx="4537138" cy="7965198"/>
          </a:xfrm>
          <a:prstGeom prst="rect">
            <a:avLst/>
          </a:prstGeom>
        </p:spPr>
      </p:pic>
      <p:sp>
        <p:nvSpPr>
          <p:cNvPr name="TextBox 10" id="10"/>
          <p:cNvSpPr txBox="true"/>
          <p:nvPr/>
        </p:nvSpPr>
        <p:spPr>
          <a:xfrm rot="0">
            <a:off x="7709341" y="821041"/>
            <a:ext cx="3891314" cy="396987"/>
          </a:xfrm>
          <a:prstGeom prst="rect">
            <a:avLst/>
          </a:prstGeom>
        </p:spPr>
        <p:txBody>
          <a:bodyPr anchor="t" rtlCol="false" tIns="0" lIns="0" bIns="0" rIns="0">
            <a:spAutoFit/>
          </a:bodyPr>
          <a:lstStyle/>
          <a:p>
            <a:pPr algn="ctr">
              <a:lnSpc>
                <a:spcPts val="3238"/>
              </a:lnSpc>
              <a:spcBef>
                <a:spcPct val="0"/>
              </a:spcBef>
            </a:pPr>
            <a:r>
              <a:rPr lang="en-US" sz="2491">
                <a:solidFill>
                  <a:srgbClr val="FFFFFF"/>
                </a:solidFill>
                <a:latin typeface="Montserrat Extra-Bold"/>
              </a:rPr>
              <a:t>HOUSE OF QUALITY</a:t>
            </a:r>
          </a:p>
        </p:txBody>
      </p:sp>
      <p:sp>
        <p:nvSpPr>
          <p:cNvPr name="TextBox 11" id="11"/>
          <p:cNvSpPr txBox="true"/>
          <p:nvPr/>
        </p:nvSpPr>
        <p:spPr>
          <a:xfrm rot="0">
            <a:off x="6522174" y="2914984"/>
            <a:ext cx="5733908" cy="3513766"/>
          </a:xfrm>
          <a:prstGeom prst="rect">
            <a:avLst/>
          </a:prstGeom>
        </p:spPr>
        <p:txBody>
          <a:bodyPr anchor="t" rtlCol="false" tIns="0" lIns="0" bIns="0" rIns="0">
            <a:spAutoFit/>
          </a:bodyPr>
          <a:lstStyle/>
          <a:p>
            <a:pPr>
              <a:lnSpc>
                <a:spcPts val="7075"/>
              </a:lnSpc>
              <a:spcBef>
                <a:spcPct val="0"/>
              </a:spcBef>
            </a:pPr>
            <a:r>
              <a:rPr lang="en-US" sz="5053">
                <a:solidFill>
                  <a:srgbClr val="171616"/>
                </a:solidFill>
                <a:latin typeface="Open Sans Bold"/>
              </a:rPr>
              <a:t>Pebandingan produk eksisting dengan produk pesaing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341335" y="-110855"/>
            <a:ext cx="4550105" cy="10287000"/>
            <a:chOff x="0" y="0"/>
            <a:chExt cx="1659891" cy="3752725"/>
          </a:xfrm>
        </p:grpSpPr>
        <p:sp>
          <p:nvSpPr>
            <p:cNvPr name="Freeform 3" id="3"/>
            <p:cNvSpPr/>
            <p:nvPr/>
          </p:nvSpPr>
          <p:spPr>
            <a:xfrm>
              <a:off x="0" y="0"/>
              <a:ext cx="1659891" cy="3752726"/>
            </a:xfrm>
            <a:custGeom>
              <a:avLst/>
              <a:gdLst/>
              <a:ahLst/>
              <a:cxnLst/>
              <a:rect r="r" b="b" t="t" l="l"/>
              <a:pathLst>
                <a:path h="3752726" w="1659891">
                  <a:moveTo>
                    <a:pt x="0" y="0"/>
                  </a:moveTo>
                  <a:lnTo>
                    <a:pt x="1659891" y="0"/>
                  </a:lnTo>
                  <a:lnTo>
                    <a:pt x="1659891" y="3752726"/>
                  </a:lnTo>
                  <a:lnTo>
                    <a:pt x="0" y="3752726"/>
                  </a:lnTo>
                  <a:close/>
                </a:path>
              </a:pathLst>
            </a:custGeom>
            <a:solidFill>
              <a:srgbClr val="5A3F2B"/>
            </a:solidFill>
          </p:spPr>
        </p:sp>
      </p:grpSp>
      <p:pic>
        <p:nvPicPr>
          <p:cNvPr name="Picture 4" id="4"/>
          <p:cNvPicPr>
            <a:picLocks noChangeAspect="true"/>
          </p:cNvPicPr>
          <p:nvPr/>
        </p:nvPicPr>
        <p:blipFill>
          <a:blip r:embed="rId2"/>
          <a:srcRect l="0" t="0" r="0" b="0"/>
          <a:stretch>
            <a:fillRect/>
          </a:stretch>
        </p:blipFill>
        <p:spPr>
          <a:xfrm flipH="false" flipV="false" rot="0">
            <a:off x="377555" y="2154679"/>
            <a:ext cx="4216141" cy="434998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4881154" y="2154679"/>
            <a:ext cx="4262846" cy="448779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419052" y="2597843"/>
            <a:ext cx="5177022" cy="3906823"/>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1435886" y="6904716"/>
            <a:ext cx="4395975" cy="3205398"/>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5655816" y="7138878"/>
            <a:ext cx="3302020" cy="2727041"/>
          </a:xfrm>
          <a:prstGeom prst="rect">
            <a:avLst/>
          </a:prstGeom>
        </p:spPr>
      </p:pic>
      <p:sp>
        <p:nvSpPr>
          <p:cNvPr name="TextBox 9" id="9"/>
          <p:cNvSpPr txBox="true"/>
          <p:nvPr/>
        </p:nvSpPr>
        <p:spPr>
          <a:xfrm rot="0">
            <a:off x="4550105" y="-66675"/>
            <a:ext cx="13737895"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REKAP HASIL KEBUTUHAN KONSUMEN</a:t>
            </a:r>
          </a:p>
        </p:txBody>
      </p:sp>
      <p:sp>
        <p:nvSpPr>
          <p:cNvPr name="TextBox 10" id="10"/>
          <p:cNvSpPr txBox="true"/>
          <p:nvPr/>
        </p:nvSpPr>
        <p:spPr>
          <a:xfrm rot="0">
            <a:off x="12080141" y="1638807"/>
            <a:ext cx="4921645" cy="738761"/>
          </a:xfrm>
          <a:prstGeom prst="rect">
            <a:avLst/>
          </a:prstGeom>
        </p:spPr>
        <p:txBody>
          <a:bodyPr anchor="t" rtlCol="false" tIns="0" lIns="0" bIns="0" rIns="0">
            <a:spAutoFit/>
          </a:bodyPr>
          <a:lstStyle/>
          <a:p>
            <a:pPr>
              <a:lnSpc>
                <a:spcPts val="6005"/>
              </a:lnSpc>
              <a:spcBef>
                <a:spcPct val="0"/>
              </a:spcBef>
            </a:pPr>
            <a:r>
              <a:rPr lang="en-US" sz="4289">
                <a:solidFill>
                  <a:srgbClr val="5A3F2B"/>
                </a:solidFill>
                <a:latin typeface="Open Sans Bold"/>
              </a:rPr>
              <a:t>NEED STATEMENT</a:t>
            </a:r>
          </a:p>
        </p:txBody>
      </p:sp>
      <p:sp>
        <p:nvSpPr>
          <p:cNvPr name="TextBox 11" id="11"/>
          <p:cNvSpPr txBox="true"/>
          <p:nvPr/>
        </p:nvSpPr>
        <p:spPr>
          <a:xfrm rot="0">
            <a:off x="13501316" y="7480419"/>
            <a:ext cx="3094759" cy="621329"/>
          </a:xfrm>
          <a:prstGeom prst="rect">
            <a:avLst/>
          </a:prstGeom>
        </p:spPr>
        <p:txBody>
          <a:bodyPr anchor="t" rtlCol="false" tIns="0" lIns="0" bIns="0" rIns="0">
            <a:spAutoFit/>
          </a:bodyPr>
          <a:lstStyle/>
          <a:p>
            <a:pPr algn="ctr">
              <a:lnSpc>
                <a:spcPts val="5007"/>
              </a:lnSpc>
              <a:spcBef>
                <a:spcPct val="0"/>
              </a:spcBef>
            </a:pPr>
            <a:r>
              <a:rPr lang="en-US" sz="3851">
                <a:solidFill>
                  <a:srgbClr val="5A3F2B"/>
                </a:solidFill>
                <a:latin typeface="Montserrat Extra-Bold"/>
              </a:rPr>
              <a:t>BLOCK COX</a:t>
            </a:r>
          </a:p>
        </p:txBody>
      </p:sp>
      <p:sp>
        <p:nvSpPr>
          <p:cNvPr name="TextBox 12" id="12"/>
          <p:cNvSpPr txBox="true"/>
          <p:nvPr/>
        </p:nvSpPr>
        <p:spPr>
          <a:xfrm rot="0">
            <a:off x="716155" y="7886086"/>
            <a:ext cx="3719848" cy="621329"/>
          </a:xfrm>
          <a:prstGeom prst="rect">
            <a:avLst/>
          </a:prstGeom>
        </p:spPr>
        <p:txBody>
          <a:bodyPr anchor="t" rtlCol="false" tIns="0" lIns="0" bIns="0" rIns="0">
            <a:spAutoFit/>
          </a:bodyPr>
          <a:lstStyle/>
          <a:p>
            <a:pPr algn="ctr">
              <a:lnSpc>
                <a:spcPts val="5007"/>
              </a:lnSpc>
              <a:spcBef>
                <a:spcPct val="0"/>
              </a:spcBef>
            </a:pPr>
            <a:r>
              <a:rPr lang="en-US" sz="3851">
                <a:solidFill>
                  <a:srgbClr val="FFFFFF"/>
                </a:solidFill>
                <a:latin typeface="Montserrat Extra-Bold"/>
              </a:rPr>
              <a:t>DEKOMPOSISI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288748" y="419100"/>
            <a:ext cx="16811789" cy="4994314"/>
            <a:chOff x="0" y="0"/>
            <a:chExt cx="6908677" cy="2052375"/>
          </a:xfrm>
        </p:grpSpPr>
        <p:sp>
          <p:nvSpPr>
            <p:cNvPr name="Freeform 3" id="3"/>
            <p:cNvSpPr/>
            <p:nvPr/>
          </p:nvSpPr>
          <p:spPr>
            <a:xfrm>
              <a:off x="0" y="0"/>
              <a:ext cx="6908678" cy="2052375"/>
            </a:xfrm>
            <a:custGeom>
              <a:avLst/>
              <a:gdLst/>
              <a:ahLst/>
              <a:cxnLst/>
              <a:rect r="r" b="b" t="t" l="l"/>
              <a:pathLst>
                <a:path h="2052375" w="6908678">
                  <a:moveTo>
                    <a:pt x="0" y="0"/>
                  </a:moveTo>
                  <a:lnTo>
                    <a:pt x="6908678" y="0"/>
                  </a:lnTo>
                  <a:lnTo>
                    <a:pt x="6908678" y="2052375"/>
                  </a:lnTo>
                  <a:lnTo>
                    <a:pt x="0" y="2052375"/>
                  </a:lnTo>
                  <a:close/>
                </a:path>
              </a:pathLst>
            </a:custGeom>
            <a:solidFill>
              <a:srgbClr val="BE9A6D"/>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8540"/>
            <a:ext cx="317973" cy="260160"/>
          </a:xfrm>
          <a:prstGeom prst="rect">
            <a:avLst/>
          </a:prstGeom>
        </p:spPr>
      </p:pic>
      <p:grpSp>
        <p:nvGrpSpPr>
          <p:cNvPr name="Group 5" id="5"/>
          <p:cNvGrpSpPr/>
          <p:nvPr/>
        </p:nvGrpSpPr>
        <p:grpSpPr>
          <a:xfrm rot="0">
            <a:off x="0" y="7695290"/>
            <a:ext cx="334857" cy="1563010"/>
            <a:chOff x="0" y="0"/>
            <a:chExt cx="505184" cy="2358041"/>
          </a:xfrm>
        </p:grpSpPr>
        <p:sp>
          <p:nvSpPr>
            <p:cNvPr name="Freeform 6" id="6"/>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7" id="7"/>
          <p:cNvPicPr>
            <a:picLocks noChangeAspect="true"/>
          </p:cNvPicPr>
          <p:nvPr/>
        </p:nvPicPr>
        <p:blipFill>
          <a:blip r:embed="rId4"/>
          <a:srcRect l="0" t="0" r="0" b="0"/>
          <a:stretch>
            <a:fillRect/>
          </a:stretch>
        </p:blipFill>
        <p:spPr>
          <a:xfrm flipH="false" flipV="false" rot="0">
            <a:off x="587655" y="3878635"/>
            <a:ext cx="6821439" cy="502632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7682754" y="2228801"/>
            <a:ext cx="5852486" cy="2184461"/>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10393740" y="5143500"/>
            <a:ext cx="6129301" cy="2394646"/>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8117147" y="7939925"/>
            <a:ext cx="6254705" cy="2347075"/>
          </a:xfrm>
          <a:prstGeom prst="rect">
            <a:avLst/>
          </a:prstGeom>
        </p:spPr>
      </p:pic>
      <p:sp>
        <p:nvSpPr>
          <p:cNvPr name="TextBox 11" id="11"/>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5A3F2B"/>
                </a:solidFill>
                <a:latin typeface="Open Sans Light Bold"/>
              </a:rPr>
              <a:t>RIMBERIO CO</a:t>
            </a:r>
          </a:p>
        </p:txBody>
      </p:sp>
      <p:sp>
        <p:nvSpPr>
          <p:cNvPr name="TextBox 12" id="12"/>
          <p:cNvSpPr txBox="true"/>
          <p:nvPr/>
        </p:nvSpPr>
        <p:spPr>
          <a:xfrm rot="0">
            <a:off x="443060" y="962025"/>
            <a:ext cx="17255475"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ANALISIS PENCARIAN EKSTERNAL DAN INTERNAL</a:t>
            </a:r>
          </a:p>
        </p:txBody>
      </p:sp>
      <p:sp>
        <p:nvSpPr>
          <p:cNvPr name="TextBox 13" id="13"/>
          <p:cNvSpPr txBox="true"/>
          <p:nvPr/>
        </p:nvSpPr>
        <p:spPr>
          <a:xfrm rot="0">
            <a:off x="587655" y="3314756"/>
            <a:ext cx="2631668" cy="297179"/>
          </a:xfrm>
          <a:prstGeom prst="rect">
            <a:avLst/>
          </a:prstGeom>
        </p:spPr>
        <p:txBody>
          <a:bodyPr anchor="t" rtlCol="false" tIns="0" lIns="0" bIns="0" rIns="0">
            <a:spAutoFit/>
          </a:bodyPr>
          <a:lstStyle/>
          <a:p>
            <a:pPr algn="ctr">
              <a:lnSpc>
                <a:spcPts val="2520"/>
              </a:lnSpc>
              <a:spcBef>
                <a:spcPct val="0"/>
              </a:spcBef>
            </a:pPr>
            <a:r>
              <a:rPr lang="en-US" sz="1800">
                <a:solidFill>
                  <a:srgbClr val="171616"/>
                </a:solidFill>
                <a:latin typeface="Open Sans Bold"/>
              </a:rPr>
              <a:t>SPESIFICATION</a:t>
            </a:r>
          </a:p>
        </p:txBody>
      </p:sp>
      <p:sp>
        <p:nvSpPr>
          <p:cNvPr name="TextBox 14" id="14"/>
          <p:cNvSpPr txBox="true"/>
          <p:nvPr/>
        </p:nvSpPr>
        <p:spPr>
          <a:xfrm rot="0">
            <a:off x="13056018" y="2619077"/>
            <a:ext cx="2631668" cy="297179"/>
          </a:xfrm>
          <a:prstGeom prst="rect">
            <a:avLst/>
          </a:prstGeom>
        </p:spPr>
        <p:txBody>
          <a:bodyPr anchor="t" rtlCol="false" tIns="0" lIns="0" bIns="0" rIns="0">
            <a:spAutoFit/>
          </a:bodyPr>
          <a:lstStyle/>
          <a:p>
            <a:pPr algn="ctr">
              <a:lnSpc>
                <a:spcPts val="2520"/>
              </a:lnSpc>
              <a:spcBef>
                <a:spcPct val="0"/>
              </a:spcBef>
            </a:pPr>
            <a:r>
              <a:rPr lang="en-US" sz="1800">
                <a:solidFill>
                  <a:srgbClr val="171616"/>
                </a:solidFill>
                <a:latin typeface="Open Sans Bold"/>
              </a:rPr>
              <a:t>KONSEP A</a:t>
            </a:r>
          </a:p>
        </p:txBody>
      </p:sp>
      <p:sp>
        <p:nvSpPr>
          <p:cNvPr name="TextBox 15" id="15"/>
          <p:cNvSpPr txBox="true"/>
          <p:nvPr/>
        </p:nvSpPr>
        <p:spPr>
          <a:xfrm rot="0">
            <a:off x="8117147" y="6177946"/>
            <a:ext cx="2631668" cy="297179"/>
          </a:xfrm>
          <a:prstGeom prst="rect">
            <a:avLst/>
          </a:prstGeom>
        </p:spPr>
        <p:txBody>
          <a:bodyPr anchor="t" rtlCol="false" tIns="0" lIns="0" bIns="0" rIns="0">
            <a:spAutoFit/>
          </a:bodyPr>
          <a:lstStyle/>
          <a:p>
            <a:pPr algn="ctr">
              <a:lnSpc>
                <a:spcPts val="2520"/>
              </a:lnSpc>
              <a:spcBef>
                <a:spcPct val="0"/>
              </a:spcBef>
            </a:pPr>
            <a:r>
              <a:rPr lang="en-US" sz="1800">
                <a:solidFill>
                  <a:srgbClr val="171616"/>
                </a:solidFill>
                <a:latin typeface="Open Sans Bold"/>
              </a:rPr>
              <a:t>KONSEP B</a:t>
            </a:r>
          </a:p>
        </p:txBody>
      </p:sp>
      <p:sp>
        <p:nvSpPr>
          <p:cNvPr name="TextBox 16" id="16"/>
          <p:cNvSpPr txBox="true"/>
          <p:nvPr/>
        </p:nvSpPr>
        <p:spPr>
          <a:xfrm rot="0">
            <a:off x="14627632" y="9095423"/>
            <a:ext cx="2631668" cy="297179"/>
          </a:xfrm>
          <a:prstGeom prst="rect">
            <a:avLst/>
          </a:prstGeom>
        </p:spPr>
        <p:txBody>
          <a:bodyPr anchor="t" rtlCol="false" tIns="0" lIns="0" bIns="0" rIns="0">
            <a:spAutoFit/>
          </a:bodyPr>
          <a:lstStyle/>
          <a:p>
            <a:pPr algn="ctr">
              <a:lnSpc>
                <a:spcPts val="2520"/>
              </a:lnSpc>
              <a:spcBef>
                <a:spcPct val="0"/>
              </a:spcBef>
            </a:pPr>
            <a:r>
              <a:rPr lang="en-US" sz="1800">
                <a:solidFill>
                  <a:srgbClr val="171616"/>
                </a:solidFill>
                <a:latin typeface="Open Sans Bold"/>
              </a:rPr>
              <a:t>KONSEP 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A3F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8540"/>
            <a:ext cx="317973" cy="260160"/>
          </a:xfrm>
          <a:prstGeom prst="rect">
            <a:avLst/>
          </a:prstGeom>
        </p:spPr>
      </p:pic>
      <p:grpSp>
        <p:nvGrpSpPr>
          <p:cNvPr name="Group 3" id="3"/>
          <p:cNvGrpSpPr/>
          <p:nvPr/>
        </p:nvGrpSpPr>
        <p:grpSpPr>
          <a:xfrm rot="0">
            <a:off x="0" y="7695290"/>
            <a:ext cx="334857" cy="1563010"/>
            <a:chOff x="0" y="0"/>
            <a:chExt cx="505184" cy="2358041"/>
          </a:xfrm>
        </p:grpSpPr>
        <p:sp>
          <p:nvSpPr>
            <p:cNvPr name="Freeform 4" id="4"/>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grpSp>
        <p:nvGrpSpPr>
          <p:cNvPr name="Group 5" id="5"/>
          <p:cNvGrpSpPr/>
          <p:nvPr/>
        </p:nvGrpSpPr>
        <p:grpSpPr>
          <a:xfrm rot="0">
            <a:off x="1086492" y="1558925"/>
            <a:ext cx="520364" cy="520364"/>
            <a:chOff x="0" y="0"/>
            <a:chExt cx="1913890" cy="1913890"/>
          </a:xfrm>
        </p:grpSpPr>
        <p:sp>
          <p:nvSpPr>
            <p:cNvPr name="Freeform 6" id="6"/>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A6D"/>
            </a:solidFill>
          </p:spPr>
        </p:sp>
      </p:grpSp>
      <p:pic>
        <p:nvPicPr>
          <p:cNvPr name="Picture 7" id="7"/>
          <p:cNvPicPr>
            <a:picLocks noChangeAspect="true"/>
          </p:cNvPicPr>
          <p:nvPr/>
        </p:nvPicPr>
        <p:blipFill>
          <a:blip r:embed="rId4"/>
          <a:srcRect l="0" t="0" r="0" b="0"/>
          <a:stretch>
            <a:fillRect/>
          </a:stretch>
        </p:blipFill>
        <p:spPr>
          <a:xfrm flipH="false" flipV="false" rot="0">
            <a:off x="1028700" y="3475716"/>
            <a:ext cx="2489619" cy="3211609"/>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8591824" y="4123508"/>
            <a:ext cx="8917280" cy="1916024"/>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9978771" y="6687325"/>
            <a:ext cx="6143385" cy="2948396"/>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3925119" y="4293389"/>
            <a:ext cx="3971114" cy="4183406"/>
          </a:xfrm>
          <a:prstGeom prst="rect">
            <a:avLst/>
          </a:prstGeom>
        </p:spPr>
      </p:pic>
      <p:sp>
        <p:nvSpPr>
          <p:cNvPr name="TextBox 11" id="11"/>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Light Bold"/>
              </a:rPr>
              <a:t>RIMBERIO CO</a:t>
            </a:r>
          </a:p>
        </p:txBody>
      </p:sp>
      <p:sp>
        <p:nvSpPr>
          <p:cNvPr name="TextBox 12" id="12"/>
          <p:cNvSpPr txBox="true"/>
          <p:nvPr/>
        </p:nvSpPr>
        <p:spPr>
          <a:xfrm rot="0">
            <a:off x="2340996" y="-66675"/>
            <a:ext cx="15168108" cy="3184525"/>
          </a:xfrm>
          <a:prstGeom prst="rect">
            <a:avLst/>
          </a:prstGeom>
        </p:spPr>
        <p:txBody>
          <a:bodyPr anchor="t" rtlCol="false" tIns="0" lIns="0" bIns="0" rIns="0">
            <a:spAutoFit/>
          </a:bodyPr>
          <a:lstStyle/>
          <a:p>
            <a:pPr algn="ctr">
              <a:lnSpc>
                <a:spcPts val="8450"/>
              </a:lnSpc>
            </a:pPr>
            <a:r>
              <a:rPr lang="en-US" sz="6500">
                <a:solidFill>
                  <a:srgbClr val="FFFFFF"/>
                </a:solidFill>
                <a:latin typeface="Montserrat Extra-Bold Bold"/>
              </a:rPr>
              <a:t>PENENTUAN </a:t>
            </a:r>
            <a:r>
              <a:rPr lang="en-US" sz="6500">
                <a:solidFill>
                  <a:srgbClr val="FFFFFF"/>
                </a:solidFill>
                <a:latin typeface="Montserrat Extra-Bold Bold Italics"/>
              </a:rPr>
              <a:t>Selection Criteria</a:t>
            </a:r>
            <a:r>
              <a:rPr lang="en-US" sz="6500">
                <a:solidFill>
                  <a:srgbClr val="FFFFFF"/>
                </a:solidFill>
                <a:latin typeface="Montserrat Extra-Bold Bold"/>
              </a:rPr>
              <a:t> untuk Masing-Masing </a:t>
            </a:r>
            <a:r>
              <a:rPr lang="en-US" sz="6500">
                <a:solidFill>
                  <a:srgbClr val="FFFFFF"/>
                </a:solidFill>
                <a:latin typeface="Montserrat Extra-Bold Bold Italics"/>
              </a:rPr>
              <a:t>Need Statement</a:t>
            </a:r>
            <a:r>
              <a:rPr lang="en-US" sz="6500">
                <a:solidFill>
                  <a:srgbClr val="FFFFFF"/>
                </a:solidFill>
                <a:latin typeface="Montserrat Extra-Bold"/>
              </a:rPr>
              <a:t> </a:t>
            </a:r>
          </a:p>
        </p:txBody>
      </p:sp>
      <p:sp>
        <p:nvSpPr>
          <p:cNvPr name="TextBox 13" id="13"/>
          <p:cNvSpPr txBox="true"/>
          <p:nvPr/>
        </p:nvSpPr>
        <p:spPr>
          <a:xfrm rot="0">
            <a:off x="12317240" y="3437616"/>
            <a:ext cx="3485193"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Light"/>
              </a:rPr>
              <a:t>PENENTUAN WEIGHT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67065" y="1494063"/>
            <a:ext cx="860230" cy="6458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885945" y="6586647"/>
            <a:ext cx="534325" cy="78577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8343900" y="209365"/>
            <a:ext cx="9412874" cy="4403588"/>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232112" y="5470977"/>
            <a:ext cx="10508457" cy="3802886"/>
          </a:xfrm>
          <a:prstGeom prst="rect">
            <a:avLst/>
          </a:prstGeom>
        </p:spPr>
      </p:pic>
      <p:sp>
        <p:nvSpPr>
          <p:cNvPr name="TextBox 6" id="6"/>
          <p:cNvSpPr txBox="true"/>
          <p:nvPr/>
        </p:nvSpPr>
        <p:spPr>
          <a:xfrm rot="0">
            <a:off x="2508295" y="1800178"/>
            <a:ext cx="4092207" cy="339725"/>
          </a:xfrm>
          <a:prstGeom prst="rect">
            <a:avLst/>
          </a:prstGeom>
        </p:spPr>
        <p:txBody>
          <a:bodyPr anchor="t" rtlCol="false" tIns="0" lIns="0" bIns="0" rIns="0">
            <a:spAutoFit/>
          </a:bodyPr>
          <a:lstStyle/>
          <a:p>
            <a:pPr>
              <a:lnSpc>
                <a:spcPts val="2799"/>
              </a:lnSpc>
              <a:spcBef>
                <a:spcPct val="0"/>
              </a:spcBef>
            </a:pPr>
            <a:r>
              <a:rPr lang="en-US" sz="1999">
                <a:solidFill>
                  <a:srgbClr val="5A3F2B"/>
                </a:solidFill>
                <a:latin typeface="Open Sans Bold"/>
              </a:rPr>
              <a:t>PENYARINGAN KONSEP</a:t>
            </a:r>
          </a:p>
        </p:txBody>
      </p:sp>
      <p:sp>
        <p:nvSpPr>
          <p:cNvPr name="TextBox 7" id="7"/>
          <p:cNvSpPr txBox="true"/>
          <p:nvPr/>
        </p:nvSpPr>
        <p:spPr>
          <a:xfrm rot="0">
            <a:off x="12025860" y="6771571"/>
            <a:ext cx="4092207" cy="339725"/>
          </a:xfrm>
          <a:prstGeom prst="rect">
            <a:avLst/>
          </a:prstGeom>
        </p:spPr>
        <p:txBody>
          <a:bodyPr anchor="t" rtlCol="false" tIns="0" lIns="0" bIns="0" rIns="0">
            <a:spAutoFit/>
          </a:bodyPr>
          <a:lstStyle/>
          <a:p>
            <a:pPr>
              <a:lnSpc>
                <a:spcPts val="2799"/>
              </a:lnSpc>
              <a:spcBef>
                <a:spcPct val="0"/>
              </a:spcBef>
            </a:pPr>
            <a:r>
              <a:rPr lang="en-US" sz="1999">
                <a:solidFill>
                  <a:srgbClr val="5A3F2B"/>
                </a:solidFill>
                <a:latin typeface="Open Sans Bold"/>
              </a:rPr>
              <a:t>PENILAIAN KONSEP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8540"/>
            <a:ext cx="317973" cy="260160"/>
          </a:xfrm>
          <a:prstGeom prst="rect">
            <a:avLst/>
          </a:prstGeom>
        </p:spPr>
      </p:pic>
      <p:grpSp>
        <p:nvGrpSpPr>
          <p:cNvPr name="Group 3" id="3"/>
          <p:cNvGrpSpPr/>
          <p:nvPr/>
        </p:nvGrpSpPr>
        <p:grpSpPr>
          <a:xfrm rot="0">
            <a:off x="0" y="7695290"/>
            <a:ext cx="334857" cy="1563010"/>
            <a:chOff x="0" y="0"/>
            <a:chExt cx="505184" cy="2358041"/>
          </a:xfrm>
        </p:grpSpPr>
        <p:sp>
          <p:nvSpPr>
            <p:cNvPr name="Freeform 4" id="4"/>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5" id="5"/>
          <p:cNvPicPr>
            <a:picLocks noChangeAspect="true"/>
          </p:cNvPicPr>
          <p:nvPr/>
        </p:nvPicPr>
        <p:blipFill>
          <a:blip r:embed="rId4"/>
          <a:srcRect l="0" t="0" r="0" b="0"/>
          <a:stretch>
            <a:fillRect/>
          </a:stretch>
        </p:blipFill>
        <p:spPr>
          <a:xfrm flipH="false" flipV="false" rot="0">
            <a:off x="613262" y="2752472"/>
            <a:ext cx="8263454" cy="3581395"/>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613262" y="6333866"/>
            <a:ext cx="8263454" cy="3500897"/>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8876716" y="2752472"/>
            <a:ext cx="8798023" cy="3612310"/>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8876716" y="6349950"/>
            <a:ext cx="8798023" cy="3484814"/>
          </a:xfrm>
          <a:prstGeom prst="rect">
            <a:avLst/>
          </a:prstGeom>
        </p:spPr>
      </p:pic>
      <p:sp>
        <p:nvSpPr>
          <p:cNvPr name="TextBox 9" id="9"/>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5A3F2B"/>
                </a:solidFill>
                <a:latin typeface="Open Sans Light Bold"/>
              </a:rPr>
              <a:t>RIMBERIO CO</a:t>
            </a:r>
          </a:p>
        </p:txBody>
      </p:sp>
      <p:sp>
        <p:nvSpPr>
          <p:cNvPr name="TextBox 10" id="10"/>
          <p:cNvSpPr txBox="true"/>
          <p:nvPr/>
        </p:nvSpPr>
        <p:spPr>
          <a:xfrm rot="0">
            <a:off x="4359992" y="344073"/>
            <a:ext cx="9568016"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TRANSLATE DESIGN REQUIREMENT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8540"/>
            <a:ext cx="317973" cy="260160"/>
          </a:xfrm>
          <a:prstGeom prst="rect">
            <a:avLst/>
          </a:prstGeom>
        </p:spPr>
      </p:pic>
      <p:grpSp>
        <p:nvGrpSpPr>
          <p:cNvPr name="Group 3" id="3"/>
          <p:cNvGrpSpPr/>
          <p:nvPr/>
        </p:nvGrpSpPr>
        <p:grpSpPr>
          <a:xfrm rot="0">
            <a:off x="0" y="7695290"/>
            <a:ext cx="334857" cy="1563010"/>
            <a:chOff x="0" y="0"/>
            <a:chExt cx="505184" cy="2358041"/>
          </a:xfrm>
        </p:grpSpPr>
        <p:sp>
          <p:nvSpPr>
            <p:cNvPr name="Freeform 4" id="4"/>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5" id="5"/>
          <p:cNvPicPr>
            <a:picLocks noChangeAspect="true"/>
          </p:cNvPicPr>
          <p:nvPr/>
        </p:nvPicPr>
        <p:blipFill>
          <a:blip r:embed="rId4"/>
          <a:srcRect l="0" t="0" r="0" b="0"/>
          <a:stretch>
            <a:fillRect/>
          </a:stretch>
        </p:blipFill>
        <p:spPr>
          <a:xfrm flipH="false" flipV="false" rot="0">
            <a:off x="3945708" y="2704329"/>
            <a:ext cx="9154961" cy="351753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3945708" y="6221860"/>
            <a:ext cx="9154961" cy="3720682"/>
          </a:xfrm>
          <a:prstGeom prst="rect">
            <a:avLst/>
          </a:prstGeom>
        </p:spPr>
      </p:pic>
      <p:sp>
        <p:nvSpPr>
          <p:cNvPr name="TextBox 7" id="7"/>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5A3F2B"/>
                </a:solidFill>
                <a:latin typeface="Open Sans Light Bold"/>
              </a:rPr>
              <a:t>RIMBERIO CO</a:t>
            </a:r>
          </a:p>
        </p:txBody>
      </p:sp>
      <p:sp>
        <p:nvSpPr>
          <p:cNvPr name="TextBox 8" id="8"/>
          <p:cNvSpPr txBox="true"/>
          <p:nvPr/>
        </p:nvSpPr>
        <p:spPr>
          <a:xfrm rot="0">
            <a:off x="4359992" y="344073"/>
            <a:ext cx="9568016"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TRANSLATE DESIGN REQUIREMENT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5143500"/>
            <a:chOff x="0" y="0"/>
            <a:chExt cx="12192000" cy="6858000"/>
          </a:xfrm>
        </p:grpSpPr>
        <p:pic>
          <p:nvPicPr>
            <p:cNvPr name="Picture 3" id="3"/>
            <p:cNvPicPr>
              <a:picLocks noChangeAspect="true"/>
            </p:cNvPicPr>
            <p:nvPr/>
          </p:nvPicPr>
          <p:blipFill>
            <a:blip r:embed="rId2"/>
            <a:srcRect l="0" t="7865" r="0" b="7865"/>
            <a:stretch>
              <a:fillRect/>
            </a:stretch>
          </p:blipFill>
          <p:spPr>
            <a:xfrm>
              <a:off x="0" y="0"/>
              <a:ext cx="12192000" cy="6858000"/>
            </a:xfrm>
            <a:prstGeom prst="rect">
              <a:avLst/>
            </a:prstGeom>
          </p:spPr>
        </p:pic>
      </p:grpSp>
      <p:sp>
        <p:nvSpPr>
          <p:cNvPr name="TextBox 4" id="4"/>
          <p:cNvSpPr txBox="true"/>
          <p:nvPr/>
        </p:nvSpPr>
        <p:spPr>
          <a:xfrm rot="0">
            <a:off x="513304" y="6842760"/>
            <a:ext cx="8265966" cy="1089831"/>
          </a:xfrm>
          <a:prstGeom prst="rect">
            <a:avLst/>
          </a:prstGeom>
        </p:spPr>
        <p:txBody>
          <a:bodyPr anchor="t" rtlCol="false" tIns="0" lIns="0" bIns="0" rIns="0">
            <a:spAutoFit/>
          </a:bodyPr>
          <a:lstStyle/>
          <a:p>
            <a:pPr>
              <a:lnSpc>
                <a:spcPts val="8784"/>
              </a:lnSpc>
            </a:pPr>
            <a:r>
              <a:rPr lang="en-US" sz="6756">
                <a:solidFill>
                  <a:srgbClr val="5A3F2B"/>
                </a:solidFill>
                <a:latin typeface="Montserrat Extra-Bold"/>
              </a:rPr>
              <a:t>DESAIN</a:t>
            </a:r>
          </a:p>
        </p:txBody>
      </p:sp>
      <p:grpSp>
        <p:nvGrpSpPr>
          <p:cNvPr name="Group 5" id="5"/>
          <p:cNvGrpSpPr/>
          <p:nvPr/>
        </p:nvGrpSpPr>
        <p:grpSpPr>
          <a:xfrm rot="0">
            <a:off x="9144000" y="5143500"/>
            <a:ext cx="9144000" cy="5143500"/>
            <a:chOff x="0" y="0"/>
            <a:chExt cx="12192000" cy="6858000"/>
          </a:xfrm>
        </p:grpSpPr>
        <p:pic>
          <p:nvPicPr>
            <p:cNvPr name="Picture 6" id="6"/>
            <p:cNvPicPr>
              <a:picLocks noChangeAspect="true"/>
            </p:cNvPicPr>
            <p:nvPr/>
          </p:nvPicPr>
          <p:blipFill>
            <a:blip r:embed="rId3"/>
            <a:srcRect l="0" t="19684" r="0" b="5315"/>
            <a:stretch>
              <a:fillRect/>
            </a:stretch>
          </p:blipFill>
          <p:spPr>
            <a:xfrm>
              <a:off x="0" y="0"/>
              <a:ext cx="12192000" cy="6858000"/>
            </a:xfrm>
            <a:prstGeom prst="rect">
              <a:avLst/>
            </a:prstGeom>
          </p:spPr>
        </p:pic>
      </p:grpSp>
      <p:sp>
        <p:nvSpPr>
          <p:cNvPr name="TextBox 7" id="7"/>
          <p:cNvSpPr txBox="true"/>
          <p:nvPr/>
        </p:nvSpPr>
        <p:spPr>
          <a:xfrm rot="0">
            <a:off x="8224779" y="1579190"/>
            <a:ext cx="9806553" cy="2920317"/>
          </a:xfrm>
          <a:prstGeom prst="rect">
            <a:avLst/>
          </a:prstGeom>
        </p:spPr>
        <p:txBody>
          <a:bodyPr anchor="t" rtlCol="false" tIns="0" lIns="0" bIns="0" rIns="0">
            <a:spAutoFit/>
          </a:bodyPr>
          <a:lstStyle/>
          <a:p>
            <a:pPr algn="r">
              <a:lnSpc>
                <a:spcPts val="11637"/>
              </a:lnSpc>
            </a:pPr>
            <a:r>
              <a:rPr lang="en-US" sz="8952">
                <a:solidFill>
                  <a:srgbClr val="5A3F2B"/>
                </a:solidFill>
                <a:latin typeface="Montserrat Extra-Bold"/>
              </a:rPr>
              <a:t>AKHIR </a:t>
            </a:r>
          </a:p>
          <a:p>
            <a:pPr algn="r">
              <a:lnSpc>
                <a:spcPts val="11637"/>
              </a:lnSpc>
            </a:pPr>
            <a:r>
              <a:rPr lang="en-US" sz="8952">
                <a:solidFill>
                  <a:srgbClr val="5A3F2B"/>
                </a:solidFill>
                <a:latin typeface="Montserrat Extra-Bold"/>
              </a:rPr>
              <a:t>PRODUK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5143500"/>
            <a:chOff x="0" y="0"/>
            <a:chExt cx="12192000" cy="6858000"/>
          </a:xfrm>
        </p:grpSpPr>
        <p:pic>
          <p:nvPicPr>
            <p:cNvPr name="Picture 3" id="3"/>
            <p:cNvPicPr>
              <a:picLocks noChangeAspect="true"/>
            </p:cNvPicPr>
            <p:nvPr/>
          </p:nvPicPr>
          <p:blipFill>
            <a:blip r:embed="rId2"/>
            <a:srcRect l="0" t="7865" r="0" b="7865"/>
            <a:stretch>
              <a:fillRect/>
            </a:stretch>
          </p:blipFill>
          <p:spPr>
            <a:xfrm>
              <a:off x="0" y="0"/>
              <a:ext cx="12192000" cy="6858000"/>
            </a:xfrm>
            <a:prstGeom prst="rect">
              <a:avLst/>
            </a:prstGeom>
          </p:spPr>
        </p:pic>
      </p:grpSp>
      <p:sp>
        <p:nvSpPr>
          <p:cNvPr name="TextBox 4" id="4"/>
          <p:cNvSpPr txBox="true"/>
          <p:nvPr/>
        </p:nvSpPr>
        <p:spPr>
          <a:xfrm rot="0">
            <a:off x="513304" y="6804660"/>
            <a:ext cx="11658958" cy="1716405"/>
          </a:xfrm>
          <a:prstGeom prst="rect">
            <a:avLst/>
          </a:prstGeom>
        </p:spPr>
        <p:txBody>
          <a:bodyPr anchor="t" rtlCol="false" tIns="0" lIns="0" bIns="0" rIns="0">
            <a:spAutoFit/>
          </a:bodyPr>
          <a:lstStyle/>
          <a:p>
            <a:pPr>
              <a:lnSpc>
                <a:spcPts val="13836"/>
              </a:lnSpc>
            </a:pPr>
            <a:r>
              <a:rPr lang="en-US" sz="10643">
                <a:solidFill>
                  <a:srgbClr val="5A3F2B"/>
                </a:solidFill>
                <a:latin typeface="Montserrat Extra-Bold"/>
              </a:rPr>
              <a:t>GENERATE</a:t>
            </a:r>
          </a:p>
        </p:txBody>
      </p:sp>
      <p:grpSp>
        <p:nvGrpSpPr>
          <p:cNvPr name="Group 5" id="5"/>
          <p:cNvGrpSpPr/>
          <p:nvPr/>
        </p:nvGrpSpPr>
        <p:grpSpPr>
          <a:xfrm rot="0">
            <a:off x="9144000" y="5143500"/>
            <a:ext cx="9144000" cy="5143500"/>
            <a:chOff x="0" y="0"/>
            <a:chExt cx="12192000" cy="6858000"/>
          </a:xfrm>
        </p:grpSpPr>
        <p:pic>
          <p:nvPicPr>
            <p:cNvPr name="Picture 6" id="6"/>
            <p:cNvPicPr>
              <a:picLocks noChangeAspect="true"/>
            </p:cNvPicPr>
            <p:nvPr/>
          </p:nvPicPr>
          <p:blipFill>
            <a:blip r:embed="rId3"/>
            <a:srcRect l="0" t="19684" r="0" b="5315"/>
            <a:stretch>
              <a:fillRect/>
            </a:stretch>
          </p:blipFill>
          <p:spPr>
            <a:xfrm>
              <a:off x="0" y="0"/>
              <a:ext cx="12192000" cy="6858000"/>
            </a:xfrm>
            <a:prstGeom prst="rect">
              <a:avLst/>
            </a:prstGeom>
          </p:spPr>
        </p:pic>
      </p:grpSp>
      <p:sp>
        <p:nvSpPr>
          <p:cNvPr name="TextBox 7" id="7"/>
          <p:cNvSpPr txBox="true"/>
          <p:nvPr/>
        </p:nvSpPr>
        <p:spPr>
          <a:xfrm rot="0">
            <a:off x="6342783" y="1658260"/>
            <a:ext cx="11658958" cy="1722206"/>
          </a:xfrm>
          <a:prstGeom prst="rect">
            <a:avLst/>
          </a:prstGeom>
        </p:spPr>
        <p:txBody>
          <a:bodyPr anchor="t" rtlCol="false" tIns="0" lIns="0" bIns="0" rIns="0">
            <a:spAutoFit/>
          </a:bodyPr>
          <a:lstStyle/>
          <a:p>
            <a:pPr algn="r">
              <a:lnSpc>
                <a:spcPts val="13836"/>
              </a:lnSpc>
            </a:pPr>
            <a:r>
              <a:rPr lang="en-US" sz="10643">
                <a:solidFill>
                  <a:srgbClr val="5A3F2B"/>
                </a:solidFill>
                <a:latin typeface="Montserrat Extra-Bold"/>
              </a:rPr>
              <a:t>IDE AWAL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7695290"/>
            <a:ext cx="334857" cy="1563010"/>
            <a:chOff x="0" y="0"/>
            <a:chExt cx="505184" cy="2358041"/>
          </a:xfrm>
        </p:grpSpPr>
        <p:sp>
          <p:nvSpPr>
            <p:cNvPr name="Freeform 3" id="3"/>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4" id="4"/>
          <p:cNvPicPr>
            <a:picLocks noChangeAspect="true"/>
          </p:cNvPicPr>
          <p:nvPr/>
        </p:nvPicPr>
        <p:blipFill>
          <a:blip r:embed="rId2"/>
          <a:srcRect l="0" t="0" r="0" b="0"/>
          <a:stretch>
            <a:fillRect/>
          </a:stretch>
        </p:blipFill>
        <p:spPr>
          <a:xfrm flipH="false" flipV="false" rot="0">
            <a:off x="8628671" y="0"/>
            <a:ext cx="8630629" cy="10086825"/>
          </a:xfrm>
          <a:prstGeom prst="rect">
            <a:avLst/>
          </a:prstGeom>
        </p:spPr>
      </p:pic>
      <p:sp>
        <p:nvSpPr>
          <p:cNvPr name="TextBox 5" id="5"/>
          <p:cNvSpPr txBox="true"/>
          <p:nvPr/>
        </p:nvSpPr>
        <p:spPr>
          <a:xfrm rot="0">
            <a:off x="636858" y="3438525"/>
            <a:ext cx="7306560"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TREKKING POLE ASELOLE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91010" y="2638657"/>
            <a:ext cx="11105981" cy="6267732"/>
          </a:xfrm>
          <a:prstGeom prst="rect">
            <a:avLst/>
          </a:prstGeom>
        </p:spPr>
      </p:pic>
      <p:sp>
        <p:nvSpPr>
          <p:cNvPr name="TextBox 3" id="3"/>
          <p:cNvSpPr txBox="true"/>
          <p:nvPr/>
        </p:nvSpPr>
        <p:spPr>
          <a:xfrm rot="0">
            <a:off x="2540430" y="962025"/>
            <a:ext cx="17255475" cy="10509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TREKKING POLE ASELOLE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7554" y="2920259"/>
            <a:ext cx="7364183" cy="5549819"/>
          </a:xfrm>
          <a:prstGeom prst="rect">
            <a:avLst/>
          </a:prstGeom>
        </p:spPr>
      </p:pic>
      <p:sp>
        <p:nvSpPr>
          <p:cNvPr name="TextBox 3" id="3"/>
          <p:cNvSpPr txBox="true"/>
          <p:nvPr/>
        </p:nvSpPr>
        <p:spPr>
          <a:xfrm rot="0">
            <a:off x="516262" y="1173722"/>
            <a:ext cx="17255475" cy="10509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STRUKTUR ASSEMBLY</a:t>
            </a:r>
          </a:p>
        </p:txBody>
      </p:sp>
      <p:sp>
        <p:nvSpPr>
          <p:cNvPr name="TextBox 4" id="4"/>
          <p:cNvSpPr txBox="true"/>
          <p:nvPr/>
        </p:nvSpPr>
        <p:spPr>
          <a:xfrm rot="0">
            <a:off x="8818929" y="2657167"/>
            <a:ext cx="9469071" cy="6047428"/>
          </a:xfrm>
          <a:prstGeom prst="rect">
            <a:avLst/>
          </a:prstGeom>
        </p:spPr>
        <p:txBody>
          <a:bodyPr anchor="t" rtlCol="false" tIns="0" lIns="0" bIns="0" rIns="0">
            <a:spAutoFit/>
          </a:bodyPr>
          <a:lstStyle/>
          <a:p>
            <a:pPr>
              <a:lnSpc>
                <a:spcPts val="3996"/>
              </a:lnSpc>
              <a:spcBef>
                <a:spcPct val="0"/>
              </a:spcBef>
            </a:pPr>
            <a:r>
              <a:rPr lang="en-US" sz="3074">
                <a:solidFill>
                  <a:srgbClr val="5A3F2B"/>
                </a:solidFill>
                <a:latin typeface="Montserrat"/>
              </a:rPr>
              <a:t>BERIKUT MERUPAKAN SUSUNAN ALIRAN STRUKTUR ASSEMBLY PADA PRODUK KAMI. YANG PERTAMA DIMULAI DARI PART PENGHUBUNG YANG DI RAKIT DENGAN THERMOMETER MENGGUNAKAN MUR LALU DIHUBUNGKAN DENGAN SENTER. SELANJUTNYA PART YANG SUDAH TERAKIT DI ASSEMBLY DENGAN TONGKAT, SETELAH ITU DI ASSEMBLY LAGI DENGAN PENAHAN TANAH MENGGUNAKAN MUR. KEMUDIAN YANG TERAKHIR DI ASSEMBLY KEMBALI DENGAN UJUNG TONGKAT.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03236" y="1947788"/>
            <a:ext cx="10481528" cy="2263268"/>
          </a:xfrm>
          <a:prstGeom prst="rect">
            <a:avLst/>
          </a:prstGeom>
        </p:spPr>
      </p:pic>
      <p:sp>
        <p:nvSpPr>
          <p:cNvPr name="TextBox 3" id="3"/>
          <p:cNvSpPr txBox="true"/>
          <p:nvPr/>
        </p:nvSpPr>
        <p:spPr>
          <a:xfrm rot="0">
            <a:off x="516262" y="469900"/>
            <a:ext cx="17255475" cy="10509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TABEL PERHITUNGAN DFMA</a:t>
            </a:r>
          </a:p>
        </p:txBody>
      </p:sp>
      <p:sp>
        <p:nvSpPr>
          <p:cNvPr name="TextBox 4" id="4"/>
          <p:cNvSpPr txBox="true"/>
          <p:nvPr/>
        </p:nvSpPr>
        <p:spPr>
          <a:xfrm rot="0">
            <a:off x="1336209" y="4620631"/>
            <a:ext cx="15923091" cy="5012728"/>
          </a:xfrm>
          <a:prstGeom prst="rect">
            <a:avLst/>
          </a:prstGeom>
        </p:spPr>
        <p:txBody>
          <a:bodyPr anchor="t" rtlCol="false" tIns="0" lIns="0" bIns="0" rIns="0">
            <a:spAutoFit/>
          </a:bodyPr>
          <a:lstStyle/>
          <a:p>
            <a:pPr algn="ctr">
              <a:lnSpc>
                <a:spcPts val="3636"/>
              </a:lnSpc>
              <a:spcBef>
                <a:spcPct val="0"/>
              </a:spcBef>
            </a:pPr>
            <a:r>
              <a:rPr lang="en-US" sz="2796">
                <a:solidFill>
                  <a:srgbClr val="5A3F2B"/>
                </a:solidFill>
                <a:latin typeface="Montserrat Extra-Bold"/>
              </a:rPr>
              <a:t>Gambar diatas merupakan perhitungan tabel DFMA, data handling code, handling time per item, insertion code dan juga sheet manual insertion code. Unit operation time merupakan hasil pertambahan dari Handling time per item dan Insertion time per item. Setelah mendapatkan Unit operation time kita bisa mendapatkan nilai extended operation time yaitu Unit operation time dikalikan dengan quantity. Total time adalah hasil penjumlahan extended operation time dari setiap part, yang kita peroleh adalah 0.75 menit. </a:t>
            </a:r>
          </a:p>
          <a:p>
            <a:pPr algn="ctr">
              <a:lnSpc>
                <a:spcPts val="3636"/>
              </a:lnSpc>
              <a:spcBef>
                <a:spcPct val="0"/>
              </a:spcBef>
            </a:pPr>
          </a:p>
          <a:p>
            <a:pPr algn="ctr">
              <a:lnSpc>
                <a:spcPts val="3636"/>
              </a:lnSpc>
              <a:spcBef>
                <a:spcPct val="0"/>
              </a:spcBef>
            </a:pPr>
            <a:r>
              <a:rPr lang="en-US" sz="2796">
                <a:solidFill>
                  <a:srgbClr val="5A3F2B"/>
                </a:solidFill>
                <a:latin typeface="Montserrat Extra-Bold"/>
              </a:rPr>
              <a:t>Dengan 25 hari jam kerja setiap bulan dan jam 8 jam kerja per harinya dan dengan UMK sebesar Rp3,125,444 untuk kota bandung kita dapat mengetahui UMK/sec yaitu sebesar Rp4,340.9. Total cost yang kita dapatkan sebesar Rp681,395.47</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41212" y="2207146"/>
            <a:ext cx="10005575" cy="2144052"/>
          </a:xfrm>
          <a:prstGeom prst="rect">
            <a:avLst/>
          </a:prstGeom>
        </p:spPr>
      </p:pic>
      <p:sp>
        <p:nvSpPr>
          <p:cNvPr name="TextBox 3" id="3"/>
          <p:cNvSpPr txBox="true"/>
          <p:nvPr/>
        </p:nvSpPr>
        <p:spPr>
          <a:xfrm rot="0">
            <a:off x="3192653" y="3899357"/>
            <a:ext cx="12638596" cy="5504791"/>
          </a:xfrm>
          <a:prstGeom prst="rect">
            <a:avLst/>
          </a:prstGeom>
        </p:spPr>
        <p:txBody>
          <a:bodyPr anchor="t" rtlCol="false" tIns="0" lIns="0" bIns="0" rIns="0">
            <a:spAutoFit/>
          </a:bodyPr>
          <a:lstStyle/>
          <a:p>
            <a:pPr algn="ctr">
              <a:lnSpc>
                <a:spcPts val="3644"/>
              </a:lnSpc>
              <a:spcBef>
                <a:spcPct val="0"/>
              </a:spcBef>
            </a:pPr>
            <a:r>
              <a:rPr lang="en-US" sz="2803">
                <a:solidFill>
                  <a:srgbClr val="000000"/>
                </a:solidFill>
                <a:latin typeface="Montserrat Extra-Bold"/>
              </a:rPr>
              <a:t> </a:t>
            </a:r>
          </a:p>
          <a:p>
            <a:pPr algn="ctr">
              <a:lnSpc>
                <a:spcPts val="3644"/>
              </a:lnSpc>
              <a:spcBef>
                <a:spcPct val="0"/>
              </a:spcBef>
            </a:pPr>
          </a:p>
          <a:p>
            <a:pPr algn="ctr">
              <a:lnSpc>
                <a:spcPts val="3644"/>
              </a:lnSpc>
              <a:spcBef>
                <a:spcPct val="0"/>
              </a:spcBef>
            </a:pPr>
            <a:r>
              <a:rPr lang="en-US" sz="2803">
                <a:solidFill>
                  <a:srgbClr val="000000"/>
                </a:solidFill>
                <a:latin typeface="Montserrat Extra-Bold"/>
              </a:rPr>
              <a:t>GAMBAR DIATAS MERUPAKAN PERHITUNGAN TABEL DFMA REFINEMENT, DATA HANDLING CODE, HANDLING TIME PER ITEM, INSERTION CODE DAN JUGA SHEET MANUAL INSERTION CODE. UNIT OPERATION TIME MERUPAKAN HASIL PERTAMBAHAN DARI HANDLING TIME PER ITEM DAN INSERTION TIME PER ITEM. SETELAH MENDAPATKAN UNIT OPERATION TIME KITA BISA MENDAPATKAN NILAI EXTENDED OPERATION TIME YAITU UNIT OPERATION TIME DIKALIKAN DENGAN QUANTITY. TOTAL TIME ADALAH HASIL PENJUMLAHAN EXTENDED OPERATION TIME DARI SETIAP PART, YANG KITA PEROLEH ADALAH 0.619 MENIT. </a:t>
            </a:r>
          </a:p>
        </p:txBody>
      </p:sp>
      <p:sp>
        <p:nvSpPr>
          <p:cNvPr name="TextBox 4" id="4"/>
          <p:cNvSpPr txBox="true"/>
          <p:nvPr/>
        </p:nvSpPr>
        <p:spPr>
          <a:xfrm rot="0">
            <a:off x="516262" y="479425"/>
            <a:ext cx="18653722" cy="971550"/>
          </a:xfrm>
          <a:prstGeom prst="rect">
            <a:avLst/>
          </a:prstGeom>
        </p:spPr>
        <p:txBody>
          <a:bodyPr anchor="t" rtlCol="false" tIns="0" lIns="0" bIns="0" rIns="0">
            <a:spAutoFit/>
          </a:bodyPr>
          <a:lstStyle/>
          <a:p>
            <a:pPr>
              <a:lnSpc>
                <a:spcPts val="7800"/>
              </a:lnSpc>
            </a:pPr>
            <a:r>
              <a:rPr lang="en-US" sz="6000">
                <a:solidFill>
                  <a:srgbClr val="5A3F2B"/>
                </a:solidFill>
                <a:latin typeface="Montserrat Extra-Bold"/>
              </a:rPr>
              <a:t>TABEL PERHITUNGAN DFMA REFINEMENT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8533" y="2862657"/>
            <a:ext cx="9752530" cy="6868514"/>
          </a:xfrm>
          <a:prstGeom prst="rect">
            <a:avLst/>
          </a:prstGeom>
        </p:spPr>
      </p:pic>
      <p:sp>
        <p:nvSpPr>
          <p:cNvPr name="TextBox 3" id="3"/>
          <p:cNvSpPr txBox="true"/>
          <p:nvPr/>
        </p:nvSpPr>
        <p:spPr>
          <a:xfrm rot="0">
            <a:off x="8119806" y="245561"/>
            <a:ext cx="10560208" cy="2066685"/>
          </a:xfrm>
          <a:prstGeom prst="rect">
            <a:avLst/>
          </a:prstGeom>
        </p:spPr>
        <p:txBody>
          <a:bodyPr anchor="t" rtlCol="false" tIns="0" lIns="0" bIns="0" rIns="0">
            <a:spAutoFit/>
          </a:bodyPr>
          <a:lstStyle/>
          <a:p>
            <a:pPr algn="ctr">
              <a:lnSpc>
                <a:spcPts val="5497"/>
              </a:lnSpc>
              <a:spcBef>
                <a:spcPct val="0"/>
              </a:spcBef>
            </a:pPr>
            <a:r>
              <a:rPr lang="en-US" sz="4229">
                <a:solidFill>
                  <a:srgbClr val="000000"/>
                </a:solidFill>
                <a:latin typeface="Montserrat Extra-Bold"/>
              </a:rPr>
              <a:t>BERIKUT MERUPAKAN GAMBAR DAN ANALISIS DARI APPLY DFE GUIDELINES TO PRODUCT :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26273" y="4245133"/>
            <a:ext cx="9509052" cy="4726393"/>
          </a:xfrm>
          <a:prstGeom prst="rect">
            <a:avLst/>
          </a:prstGeom>
        </p:spPr>
      </p:pic>
      <p:sp>
        <p:nvSpPr>
          <p:cNvPr name="TextBox 3" id="3"/>
          <p:cNvSpPr txBox="true"/>
          <p:nvPr/>
        </p:nvSpPr>
        <p:spPr>
          <a:xfrm rot="0">
            <a:off x="1028700" y="489101"/>
            <a:ext cx="16230600" cy="2117725"/>
          </a:xfrm>
          <a:prstGeom prst="rect">
            <a:avLst/>
          </a:prstGeom>
        </p:spPr>
        <p:txBody>
          <a:bodyPr anchor="t" rtlCol="false" tIns="0" lIns="0" bIns="0" rIns="0">
            <a:spAutoFit/>
          </a:bodyPr>
          <a:lstStyle/>
          <a:p>
            <a:pPr algn="ctr">
              <a:lnSpc>
                <a:spcPts val="8450"/>
              </a:lnSpc>
              <a:spcBef>
                <a:spcPct val="0"/>
              </a:spcBef>
            </a:pPr>
            <a:r>
              <a:rPr lang="en-US" sz="6500">
                <a:solidFill>
                  <a:srgbClr val="000000"/>
                </a:solidFill>
                <a:latin typeface="Montserrat Extra-Bold"/>
              </a:rPr>
              <a:t>BERIKUT MERUPAKAN TABEL FMEA BESERTA HASIL ANALISISNYA : </a:t>
            </a:r>
          </a:p>
        </p:txBody>
      </p:sp>
      <p:sp>
        <p:nvSpPr>
          <p:cNvPr name="TextBox 4" id="4"/>
          <p:cNvSpPr txBox="true"/>
          <p:nvPr/>
        </p:nvSpPr>
        <p:spPr>
          <a:xfrm rot="0">
            <a:off x="11474554" y="5019875"/>
            <a:ext cx="6478046" cy="3157859"/>
          </a:xfrm>
          <a:prstGeom prst="rect">
            <a:avLst/>
          </a:prstGeom>
        </p:spPr>
        <p:txBody>
          <a:bodyPr anchor="t" rtlCol="false" tIns="0" lIns="0" bIns="0" rIns="0">
            <a:spAutoFit/>
          </a:bodyPr>
          <a:lstStyle/>
          <a:p>
            <a:pPr algn="ctr">
              <a:lnSpc>
                <a:spcPts val="2786"/>
              </a:lnSpc>
              <a:spcBef>
                <a:spcPct val="0"/>
              </a:spcBef>
            </a:pPr>
            <a:r>
              <a:rPr lang="en-US" sz="2143">
                <a:solidFill>
                  <a:srgbClr val="000000"/>
                </a:solidFill>
                <a:latin typeface="Montserrat Extra-Bold"/>
              </a:rPr>
              <a:t>SETELAH DILAKUKAN PROSES ANALISIS TERHADAP KOMPONEN DAN FUNGSI, KAMI MENGANALISIS DARI MASING-MASING SEVERITY, OCCURRENCE, DAN DETECTION. PADA AWAL ANALISIS DITEMUKAN NILAI RPN SEBESAR 360 KEATAS. SETELAH DILAKUKAN RECOMMENDED ACTION NILAI RPN TURUN DRASTIS KE ANGKA 96 KEBAWAH.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6884429"/>
            <a:ext cx="18288000" cy="3402571"/>
            <a:chOff x="0" y="0"/>
            <a:chExt cx="6671512" cy="1241267"/>
          </a:xfrm>
        </p:grpSpPr>
        <p:sp>
          <p:nvSpPr>
            <p:cNvPr name="Freeform 3" id="3"/>
            <p:cNvSpPr/>
            <p:nvPr/>
          </p:nvSpPr>
          <p:spPr>
            <a:xfrm>
              <a:off x="0" y="0"/>
              <a:ext cx="6671512" cy="1241267"/>
            </a:xfrm>
            <a:custGeom>
              <a:avLst/>
              <a:gdLst/>
              <a:ahLst/>
              <a:cxnLst/>
              <a:rect r="r" b="b" t="t" l="l"/>
              <a:pathLst>
                <a:path h="1241267" w="6671512">
                  <a:moveTo>
                    <a:pt x="0" y="0"/>
                  </a:moveTo>
                  <a:lnTo>
                    <a:pt x="6671512" y="0"/>
                  </a:lnTo>
                  <a:lnTo>
                    <a:pt x="6671512" y="1241267"/>
                  </a:lnTo>
                  <a:lnTo>
                    <a:pt x="0" y="1241267"/>
                  </a:lnTo>
                  <a:close/>
                </a:path>
              </a:pathLst>
            </a:custGeom>
            <a:solidFill>
              <a:srgbClr val="5A3F2B"/>
            </a:solidFill>
          </p:spPr>
        </p:sp>
      </p:grpSp>
      <p:grpSp>
        <p:nvGrpSpPr>
          <p:cNvPr name="Group 4" id="4"/>
          <p:cNvGrpSpPr/>
          <p:nvPr/>
        </p:nvGrpSpPr>
        <p:grpSpPr>
          <a:xfrm rot="0">
            <a:off x="1028700" y="4510558"/>
            <a:ext cx="16230600" cy="4747742"/>
            <a:chOff x="0" y="0"/>
            <a:chExt cx="21640800" cy="6330323"/>
          </a:xfrm>
        </p:grpSpPr>
        <p:pic>
          <p:nvPicPr>
            <p:cNvPr name="Picture 5" id="5"/>
            <p:cNvPicPr>
              <a:picLocks noChangeAspect="true"/>
            </p:cNvPicPr>
            <p:nvPr/>
          </p:nvPicPr>
          <p:blipFill>
            <a:blip r:embed="rId2"/>
            <a:srcRect l="0" t="20424" r="0" b="35670"/>
            <a:stretch>
              <a:fillRect/>
            </a:stretch>
          </p:blipFill>
          <p:spPr>
            <a:xfrm>
              <a:off x="0" y="0"/>
              <a:ext cx="21640800" cy="6330323"/>
            </a:xfrm>
            <a:prstGeom prst="rect">
              <a:avLst/>
            </a:prstGeom>
          </p:spPr>
        </p:pic>
      </p:grpSp>
      <p:sp>
        <p:nvSpPr>
          <p:cNvPr name="TextBox 6" id="6"/>
          <p:cNvSpPr txBox="true"/>
          <p:nvPr/>
        </p:nvSpPr>
        <p:spPr>
          <a:xfrm rot="0">
            <a:off x="1028700" y="1428006"/>
            <a:ext cx="16230600" cy="3044452"/>
          </a:xfrm>
          <a:prstGeom prst="rect">
            <a:avLst/>
          </a:prstGeom>
        </p:spPr>
        <p:txBody>
          <a:bodyPr anchor="t" rtlCol="false" tIns="0" lIns="0" bIns="0" rIns="0">
            <a:spAutoFit/>
          </a:bodyPr>
          <a:lstStyle/>
          <a:p>
            <a:pPr algn="ctr">
              <a:lnSpc>
                <a:spcPts val="24844"/>
              </a:lnSpc>
              <a:spcBef>
                <a:spcPct val="0"/>
              </a:spcBef>
            </a:pPr>
            <a:r>
              <a:rPr lang="en-US" sz="17746">
                <a:solidFill>
                  <a:srgbClr val="5A3F2B"/>
                </a:solidFill>
                <a:latin typeface="Montserrat Extra-Bold"/>
              </a:rPr>
              <a:t>THANK YOU</a:t>
            </a:r>
          </a:p>
        </p:txBody>
      </p:sp>
      <p:grpSp>
        <p:nvGrpSpPr>
          <p:cNvPr name="Group 7" id="7"/>
          <p:cNvGrpSpPr/>
          <p:nvPr/>
        </p:nvGrpSpPr>
        <p:grpSpPr>
          <a:xfrm rot="0">
            <a:off x="0" y="7695290"/>
            <a:ext cx="334857" cy="1563010"/>
            <a:chOff x="0" y="0"/>
            <a:chExt cx="505184" cy="2358041"/>
          </a:xfrm>
        </p:grpSpPr>
        <p:sp>
          <p:nvSpPr>
            <p:cNvPr name="Freeform 8" id="8"/>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13446816" y="0"/>
            <a:ext cx="4841184" cy="10287000"/>
            <a:chOff x="0" y="0"/>
            <a:chExt cx="1766077" cy="3752725"/>
          </a:xfrm>
        </p:grpSpPr>
        <p:sp>
          <p:nvSpPr>
            <p:cNvPr name="Freeform 3" id="3"/>
            <p:cNvSpPr/>
            <p:nvPr/>
          </p:nvSpPr>
          <p:spPr>
            <a:xfrm>
              <a:off x="0" y="0"/>
              <a:ext cx="1766077" cy="3752726"/>
            </a:xfrm>
            <a:custGeom>
              <a:avLst/>
              <a:gdLst/>
              <a:ahLst/>
              <a:cxnLst/>
              <a:rect r="r" b="b" t="t" l="l"/>
              <a:pathLst>
                <a:path h="3752726" w="1766077">
                  <a:moveTo>
                    <a:pt x="0" y="0"/>
                  </a:moveTo>
                  <a:lnTo>
                    <a:pt x="1766077" y="0"/>
                  </a:lnTo>
                  <a:lnTo>
                    <a:pt x="1766077" y="3752726"/>
                  </a:lnTo>
                  <a:lnTo>
                    <a:pt x="0" y="3752726"/>
                  </a:lnTo>
                  <a:close/>
                </a:path>
              </a:pathLst>
            </a:custGeom>
            <a:solidFill>
              <a:srgbClr val="5A3F2B"/>
            </a:solidFill>
          </p:spPr>
        </p:sp>
      </p:grpSp>
      <p:grpSp>
        <p:nvGrpSpPr>
          <p:cNvPr name="Group 4" id="4"/>
          <p:cNvGrpSpPr/>
          <p:nvPr/>
        </p:nvGrpSpPr>
        <p:grpSpPr>
          <a:xfrm rot="0">
            <a:off x="8586194" y="3152333"/>
            <a:ext cx="9217143" cy="4672016"/>
            <a:chOff x="0" y="0"/>
            <a:chExt cx="12289524" cy="6229355"/>
          </a:xfrm>
        </p:grpSpPr>
        <p:pic>
          <p:nvPicPr>
            <p:cNvPr name="Picture 5" id="5"/>
            <p:cNvPicPr>
              <a:picLocks noChangeAspect="true"/>
            </p:cNvPicPr>
            <p:nvPr/>
          </p:nvPicPr>
          <p:blipFill>
            <a:blip r:embed="rId2"/>
            <a:srcRect l="678" t="0" r="678" b="0"/>
            <a:stretch>
              <a:fillRect/>
            </a:stretch>
          </p:blipFill>
          <p:spPr>
            <a:xfrm>
              <a:off x="0" y="0"/>
              <a:ext cx="12289524" cy="6229355"/>
            </a:xfrm>
            <a:prstGeom prst="rect">
              <a:avLst/>
            </a:prstGeom>
          </p:spPr>
        </p:pic>
      </p:grpSp>
      <p:grpSp>
        <p:nvGrpSpPr>
          <p:cNvPr name="Group 6" id="6"/>
          <p:cNvGrpSpPr/>
          <p:nvPr/>
        </p:nvGrpSpPr>
        <p:grpSpPr>
          <a:xfrm rot="0">
            <a:off x="0" y="7695290"/>
            <a:ext cx="334857" cy="1563010"/>
            <a:chOff x="0" y="0"/>
            <a:chExt cx="505184" cy="2358041"/>
          </a:xfrm>
        </p:grpSpPr>
        <p:sp>
          <p:nvSpPr>
            <p:cNvPr name="Freeform 7" id="7"/>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sp>
        <p:nvSpPr>
          <p:cNvPr name="TextBox 8" id="8"/>
          <p:cNvSpPr txBox="true"/>
          <p:nvPr/>
        </p:nvSpPr>
        <p:spPr>
          <a:xfrm rot="0">
            <a:off x="1028700" y="1673457"/>
            <a:ext cx="8208400" cy="10509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LATAR BELAKANG</a:t>
            </a:r>
          </a:p>
        </p:txBody>
      </p:sp>
      <p:sp>
        <p:nvSpPr>
          <p:cNvPr name="TextBox 9" id="9"/>
          <p:cNvSpPr txBox="true"/>
          <p:nvPr/>
        </p:nvSpPr>
        <p:spPr>
          <a:xfrm rot="0">
            <a:off x="1028700" y="3354050"/>
            <a:ext cx="7264551" cy="4470299"/>
          </a:xfrm>
          <a:prstGeom prst="rect">
            <a:avLst/>
          </a:prstGeom>
        </p:spPr>
        <p:txBody>
          <a:bodyPr anchor="t" rtlCol="false" tIns="0" lIns="0" bIns="0" rIns="0">
            <a:spAutoFit/>
          </a:bodyPr>
          <a:lstStyle/>
          <a:p>
            <a:pPr>
              <a:lnSpc>
                <a:spcPts val="2796"/>
              </a:lnSpc>
              <a:spcBef>
                <a:spcPct val="0"/>
              </a:spcBef>
            </a:pPr>
            <a:r>
              <a:rPr lang="en-US" sz="1997">
                <a:solidFill>
                  <a:srgbClr val="5A3F2B"/>
                </a:solidFill>
                <a:latin typeface="Open Sans"/>
              </a:rPr>
              <a:t> Berdasarkan  data yang kami  dapat   dari   artikel   wanita  dan  gunung   bahwa  pada  tahun  2017,  didapat   informasi   tidak   resmi   bahwa   pengunjung   gunung  Rinjani  sekitar  80  ribu  orang dan  ini   adalah   gunung   dengan   jumlah   pengunjung   terbanyak  di Indonesia.  Padahal   pengunjung  Rinjani di  tahun  2013  masih   sekitar  40-50  ribu  orang,  sehingga   bisa   dikatakan   jika   pengunjung  Rinjani  bertambah  rata-rata 10% per  tahun   dari  2013  hingga  2017.  Jumlah   pengunjung  Rinjani  turun   drastis  di  tahun  2018  karena   gempa   bumi  dan 2019  masih   dinyatakan   tertutup . Jika  dibuka   selama  40  minggu   dalam   setahun ,  maka  di  gunung  Rinjani  ada   sekitar  2.000  pengunjung  per  minggu  pada  tahun  2017 .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7695290"/>
            <a:ext cx="334857" cy="1563010"/>
            <a:chOff x="0" y="0"/>
            <a:chExt cx="505184" cy="2358041"/>
          </a:xfrm>
        </p:grpSpPr>
        <p:sp>
          <p:nvSpPr>
            <p:cNvPr name="Freeform 3" id="3"/>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4" id="4"/>
          <p:cNvPicPr>
            <a:picLocks noChangeAspect="true"/>
          </p:cNvPicPr>
          <p:nvPr/>
        </p:nvPicPr>
        <p:blipFill>
          <a:blip r:embed="rId2"/>
          <a:srcRect l="0" t="0" r="0" b="0"/>
          <a:stretch>
            <a:fillRect/>
          </a:stretch>
        </p:blipFill>
        <p:spPr>
          <a:xfrm flipH="false" flipV="false" rot="0">
            <a:off x="669649" y="586920"/>
            <a:ext cx="11353884" cy="6864350"/>
          </a:xfrm>
          <a:prstGeom prst="rect">
            <a:avLst/>
          </a:prstGeom>
        </p:spPr>
      </p:pic>
      <p:sp>
        <p:nvSpPr>
          <p:cNvPr name="TextBox 5" id="5"/>
          <p:cNvSpPr txBox="true"/>
          <p:nvPr/>
        </p:nvSpPr>
        <p:spPr>
          <a:xfrm rot="0">
            <a:off x="1028700" y="7628615"/>
            <a:ext cx="7622434"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STUDI PRODUK</a:t>
            </a:r>
          </a:p>
          <a:p>
            <a:pPr>
              <a:lnSpc>
                <a:spcPts val="8450"/>
              </a:lnSpc>
            </a:pPr>
            <a:r>
              <a:rPr lang="en-US" sz="6500">
                <a:solidFill>
                  <a:srgbClr val="5A3F2B"/>
                </a:solidFill>
                <a:latin typeface="Montserrat Extra-Bold"/>
              </a:rPr>
              <a:t>EKSISTING</a:t>
            </a:r>
          </a:p>
        </p:txBody>
      </p:sp>
      <p:sp>
        <p:nvSpPr>
          <p:cNvPr name="TextBox 6" id="6"/>
          <p:cNvSpPr txBox="true"/>
          <p:nvPr/>
        </p:nvSpPr>
        <p:spPr>
          <a:xfrm rot="0">
            <a:off x="12324938" y="3923845"/>
            <a:ext cx="7277905" cy="854077"/>
          </a:xfrm>
          <a:prstGeom prst="rect">
            <a:avLst/>
          </a:prstGeom>
        </p:spPr>
        <p:txBody>
          <a:bodyPr anchor="t" rtlCol="false" tIns="0" lIns="0" bIns="0" rIns="0">
            <a:spAutoFit/>
          </a:bodyPr>
          <a:lstStyle/>
          <a:p>
            <a:pPr marL="1079481" indent="-539741" lvl="1">
              <a:lnSpc>
                <a:spcPts val="6999"/>
              </a:lnSpc>
              <a:spcBef>
                <a:spcPct val="0"/>
              </a:spcBef>
              <a:buFont typeface="Arial"/>
              <a:buChar char="•"/>
            </a:pPr>
            <a:r>
              <a:rPr lang="en-US" sz="4999">
                <a:solidFill>
                  <a:srgbClr val="5A3F2B"/>
                </a:solidFill>
                <a:latin typeface="Open Sans"/>
              </a:rPr>
              <a:t>OBSERVASI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7695290"/>
            <a:ext cx="334857" cy="1563010"/>
            <a:chOff x="0" y="0"/>
            <a:chExt cx="505184" cy="2358041"/>
          </a:xfrm>
        </p:grpSpPr>
        <p:sp>
          <p:nvSpPr>
            <p:cNvPr name="Freeform 3" id="3"/>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4" id="4"/>
          <p:cNvPicPr>
            <a:picLocks noChangeAspect="true"/>
          </p:cNvPicPr>
          <p:nvPr/>
        </p:nvPicPr>
        <p:blipFill>
          <a:blip r:embed="rId2"/>
          <a:srcRect l="0" t="0" r="0" b="0"/>
          <a:stretch>
            <a:fillRect/>
          </a:stretch>
        </p:blipFill>
        <p:spPr>
          <a:xfrm flipH="false" flipV="false" rot="0">
            <a:off x="0" y="2469089"/>
            <a:ext cx="18288000" cy="4813236"/>
          </a:xfrm>
          <a:prstGeom prst="rect">
            <a:avLst/>
          </a:prstGeom>
        </p:spPr>
      </p:pic>
      <p:sp>
        <p:nvSpPr>
          <p:cNvPr name="TextBox 5" id="5"/>
          <p:cNvSpPr txBox="true"/>
          <p:nvPr/>
        </p:nvSpPr>
        <p:spPr>
          <a:xfrm rot="0">
            <a:off x="693908" y="962025"/>
            <a:ext cx="12560612" cy="2117725"/>
          </a:xfrm>
          <a:prstGeom prst="rect">
            <a:avLst/>
          </a:prstGeom>
        </p:spPr>
        <p:txBody>
          <a:bodyPr anchor="t" rtlCol="false" tIns="0" lIns="0" bIns="0" rIns="0">
            <a:spAutoFit/>
          </a:bodyPr>
          <a:lstStyle/>
          <a:p>
            <a:pPr>
              <a:lnSpc>
                <a:spcPts val="8450"/>
              </a:lnSpc>
            </a:pPr>
            <a:r>
              <a:rPr lang="en-US" sz="6500">
                <a:solidFill>
                  <a:srgbClr val="5A3F2B"/>
                </a:solidFill>
                <a:latin typeface="Montserrat Extra-Bold"/>
              </a:rPr>
              <a:t>STUDI PRODUK EKSISTING</a:t>
            </a:r>
          </a:p>
          <a:p>
            <a:pPr>
              <a:lnSpc>
                <a:spcPts val="8450"/>
              </a:lnSpc>
            </a:pPr>
          </a:p>
        </p:txBody>
      </p:sp>
      <p:sp>
        <p:nvSpPr>
          <p:cNvPr name="TextBox 6" id="6"/>
          <p:cNvSpPr txBox="true"/>
          <p:nvPr/>
        </p:nvSpPr>
        <p:spPr>
          <a:xfrm rot="0">
            <a:off x="1028700" y="7648753"/>
            <a:ext cx="10835067" cy="828042"/>
          </a:xfrm>
          <a:prstGeom prst="rect">
            <a:avLst/>
          </a:prstGeom>
        </p:spPr>
        <p:txBody>
          <a:bodyPr anchor="t" rtlCol="false" tIns="0" lIns="0" bIns="0" rIns="0">
            <a:spAutoFit/>
          </a:bodyPr>
          <a:lstStyle/>
          <a:p>
            <a:pPr>
              <a:lnSpc>
                <a:spcPts val="6859"/>
              </a:lnSpc>
              <a:spcBef>
                <a:spcPct val="0"/>
              </a:spcBef>
            </a:pPr>
            <a:r>
              <a:rPr lang="en-US" sz="4899">
                <a:solidFill>
                  <a:srgbClr val="5A3F2B"/>
                </a:solidFill>
                <a:latin typeface="Open Sans"/>
              </a:rPr>
              <a:t>2. FORUM GROUP DISCUSSION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13279305" y="1748329"/>
            <a:ext cx="801950" cy="801950"/>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A6D"/>
            </a:solidFill>
          </p:spPr>
        </p:sp>
      </p:grpSp>
      <p:pic>
        <p:nvPicPr>
          <p:cNvPr name="Picture 4" id="4"/>
          <p:cNvPicPr>
            <a:picLocks noChangeAspect="true"/>
          </p:cNvPicPr>
          <p:nvPr/>
        </p:nvPicPr>
        <p:blipFill>
          <a:blip r:embed="rId2"/>
          <a:srcRect l="0" t="0" r="0" b="0"/>
          <a:stretch>
            <a:fillRect/>
          </a:stretch>
        </p:blipFill>
        <p:spPr>
          <a:xfrm flipH="false" flipV="false" rot="0">
            <a:off x="262165" y="3098487"/>
            <a:ext cx="17756706" cy="6434020"/>
          </a:xfrm>
          <a:prstGeom prst="rect">
            <a:avLst/>
          </a:prstGeom>
        </p:spPr>
      </p:pic>
      <p:sp>
        <p:nvSpPr>
          <p:cNvPr name="TextBox 5" id="5"/>
          <p:cNvSpPr txBox="true"/>
          <p:nvPr/>
        </p:nvSpPr>
        <p:spPr>
          <a:xfrm rot="0">
            <a:off x="1862644" y="31579"/>
            <a:ext cx="14834966" cy="1050925"/>
          </a:xfrm>
          <a:prstGeom prst="rect">
            <a:avLst/>
          </a:prstGeom>
        </p:spPr>
        <p:txBody>
          <a:bodyPr anchor="t" rtlCol="false" tIns="0" lIns="0" bIns="0" rIns="0">
            <a:spAutoFit/>
          </a:bodyPr>
          <a:lstStyle/>
          <a:p>
            <a:pPr algn="ctr">
              <a:lnSpc>
                <a:spcPts val="8450"/>
              </a:lnSpc>
            </a:pPr>
            <a:r>
              <a:rPr lang="en-US" sz="6500">
                <a:solidFill>
                  <a:srgbClr val="5A3F2B"/>
                </a:solidFill>
                <a:latin typeface="Montserrat Extra-Bold"/>
              </a:rPr>
              <a:t>STUDI PRODUK EKSISTING</a:t>
            </a:r>
          </a:p>
        </p:txBody>
      </p:sp>
      <p:sp>
        <p:nvSpPr>
          <p:cNvPr name="TextBox 6" id="6"/>
          <p:cNvSpPr txBox="true"/>
          <p:nvPr/>
        </p:nvSpPr>
        <p:spPr>
          <a:xfrm rot="0">
            <a:off x="14614879" y="1615904"/>
            <a:ext cx="3139721" cy="1019176"/>
          </a:xfrm>
          <a:prstGeom prst="rect">
            <a:avLst/>
          </a:prstGeom>
        </p:spPr>
        <p:txBody>
          <a:bodyPr anchor="t" rtlCol="false" tIns="0" lIns="0" bIns="0" rIns="0">
            <a:spAutoFit/>
          </a:bodyPr>
          <a:lstStyle/>
          <a:p>
            <a:pPr>
              <a:lnSpc>
                <a:spcPts val="4199"/>
              </a:lnSpc>
            </a:pPr>
            <a:r>
              <a:rPr lang="en-US" sz="2999">
                <a:solidFill>
                  <a:srgbClr val="171616"/>
                </a:solidFill>
                <a:latin typeface="Open Sans Bold"/>
              </a:rPr>
              <a:t>RECAP OF</a:t>
            </a:r>
          </a:p>
          <a:p>
            <a:pPr>
              <a:lnSpc>
                <a:spcPts val="4199"/>
              </a:lnSpc>
              <a:spcBef>
                <a:spcPct val="0"/>
              </a:spcBef>
            </a:pPr>
            <a:r>
              <a:rPr lang="en-US" sz="2999">
                <a:solidFill>
                  <a:srgbClr val="171616"/>
                </a:solidFill>
                <a:latin typeface="Open Sans Bold"/>
              </a:rPr>
              <a:t>INTERVIEW</a:t>
            </a:r>
          </a:p>
        </p:txBody>
      </p:sp>
      <p:sp>
        <p:nvSpPr>
          <p:cNvPr name="TextBox 7" id="7"/>
          <p:cNvSpPr txBox="true"/>
          <p:nvPr/>
        </p:nvSpPr>
        <p:spPr>
          <a:xfrm rot="0">
            <a:off x="13279305" y="1943882"/>
            <a:ext cx="801950"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Light Bold"/>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A3F2B"/>
        </a:solidFill>
      </p:bgPr>
    </p:bg>
    <p:spTree>
      <p:nvGrpSpPr>
        <p:cNvPr id="1" name=""/>
        <p:cNvGrpSpPr/>
        <p:nvPr/>
      </p:nvGrpSpPr>
      <p:grpSpPr>
        <a:xfrm>
          <a:off x="0" y="0"/>
          <a:ext cx="0" cy="0"/>
          <a:chOff x="0" y="0"/>
          <a:chExt cx="0" cy="0"/>
        </a:xfrm>
      </p:grpSpPr>
      <p:grpSp>
        <p:nvGrpSpPr>
          <p:cNvPr name="Group 2" id="2"/>
          <p:cNvGrpSpPr/>
          <p:nvPr/>
        </p:nvGrpSpPr>
        <p:grpSpPr>
          <a:xfrm rot="0">
            <a:off x="0" y="0"/>
            <a:ext cx="4117694" cy="6999093"/>
            <a:chOff x="0" y="0"/>
            <a:chExt cx="5490258" cy="9332124"/>
          </a:xfrm>
        </p:grpSpPr>
        <p:pic>
          <p:nvPicPr>
            <p:cNvPr name="Picture 3" id="3"/>
            <p:cNvPicPr>
              <a:picLocks noChangeAspect="true"/>
            </p:cNvPicPr>
            <p:nvPr/>
          </p:nvPicPr>
          <p:blipFill>
            <a:blip r:embed="rId2"/>
            <a:srcRect l="37355" t="0" r="18520" b="0"/>
            <a:stretch>
              <a:fillRect/>
            </a:stretch>
          </p:blipFill>
          <p:spPr>
            <a:xfrm>
              <a:off x="0" y="0"/>
              <a:ext cx="5490258" cy="9332124"/>
            </a:xfrm>
            <a:prstGeom prst="rect">
              <a:avLst/>
            </a:prstGeom>
          </p:spPr>
        </p:pic>
      </p:grpSp>
      <p:grpSp>
        <p:nvGrpSpPr>
          <p:cNvPr name="Group 4" id="4"/>
          <p:cNvGrpSpPr/>
          <p:nvPr/>
        </p:nvGrpSpPr>
        <p:grpSpPr>
          <a:xfrm rot="0">
            <a:off x="4443859" y="3287907"/>
            <a:ext cx="4117694" cy="6999093"/>
            <a:chOff x="0" y="0"/>
            <a:chExt cx="5490258" cy="9332124"/>
          </a:xfrm>
        </p:grpSpPr>
        <p:pic>
          <p:nvPicPr>
            <p:cNvPr name="Picture 5" id="5"/>
            <p:cNvPicPr>
              <a:picLocks noChangeAspect="true"/>
            </p:cNvPicPr>
            <p:nvPr/>
          </p:nvPicPr>
          <p:blipFill>
            <a:blip r:embed="rId3"/>
            <a:srcRect l="38746" t="0" r="21983" b="0"/>
            <a:stretch>
              <a:fillRect/>
            </a:stretch>
          </p:blipFill>
          <p:spPr>
            <a:xfrm>
              <a:off x="0" y="0"/>
              <a:ext cx="5490258" cy="9332124"/>
            </a:xfrm>
            <a:prstGeom prst="rect">
              <a:avLst/>
            </a:prstGeom>
          </p:spPr>
        </p:pic>
      </p:grpSp>
      <p:grpSp>
        <p:nvGrpSpPr>
          <p:cNvPr name="Group 6" id="6"/>
          <p:cNvGrpSpPr/>
          <p:nvPr/>
        </p:nvGrpSpPr>
        <p:grpSpPr>
          <a:xfrm rot="0">
            <a:off x="0" y="7695290"/>
            <a:ext cx="334857" cy="1563010"/>
            <a:chOff x="0" y="0"/>
            <a:chExt cx="505184" cy="2358041"/>
          </a:xfrm>
        </p:grpSpPr>
        <p:sp>
          <p:nvSpPr>
            <p:cNvPr name="Freeform 7" id="7"/>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sp>
        <p:nvSpPr>
          <p:cNvPr name="TextBox 8" id="8"/>
          <p:cNvSpPr txBox="true"/>
          <p:nvPr/>
        </p:nvSpPr>
        <p:spPr>
          <a:xfrm rot="0">
            <a:off x="5865192" y="92152"/>
            <a:ext cx="6557616" cy="2936057"/>
          </a:xfrm>
          <a:prstGeom prst="rect">
            <a:avLst/>
          </a:prstGeom>
        </p:spPr>
        <p:txBody>
          <a:bodyPr anchor="t" rtlCol="false" tIns="0" lIns="0" bIns="0" rIns="0">
            <a:spAutoFit/>
          </a:bodyPr>
          <a:lstStyle/>
          <a:p>
            <a:pPr>
              <a:lnSpc>
                <a:spcPts val="7802"/>
              </a:lnSpc>
            </a:pPr>
            <a:r>
              <a:rPr lang="en-US" sz="6001">
                <a:solidFill>
                  <a:srgbClr val="FFFFFF"/>
                </a:solidFill>
                <a:latin typeface="Montserrat Extra-Bold"/>
              </a:rPr>
              <a:t>KELEMAHAN PRODUK EKSISTING</a:t>
            </a:r>
          </a:p>
        </p:txBody>
      </p:sp>
      <p:sp>
        <p:nvSpPr>
          <p:cNvPr name="TextBox 9" id="9"/>
          <p:cNvSpPr txBox="true"/>
          <p:nvPr/>
        </p:nvSpPr>
        <p:spPr>
          <a:xfrm rot="0">
            <a:off x="9057419" y="5095875"/>
            <a:ext cx="8201881" cy="1594182"/>
          </a:xfrm>
          <a:prstGeom prst="rect">
            <a:avLst/>
          </a:prstGeom>
        </p:spPr>
        <p:txBody>
          <a:bodyPr anchor="t" rtlCol="false" tIns="0" lIns="0" bIns="0" rIns="0">
            <a:spAutoFit/>
          </a:bodyPr>
          <a:lstStyle/>
          <a:p>
            <a:pPr marL="666681" indent="-333340" lvl="1">
              <a:lnSpc>
                <a:spcPts val="4323"/>
              </a:lnSpc>
              <a:buFont typeface="Arial"/>
              <a:buChar char="•"/>
            </a:pPr>
            <a:r>
              <a:rPr lang="en-US" sz="3087">
                <a:solidFill>
                  <a:srgbClr val="FFFFFF"/>
                </a:solidFill>
                <a:latin typeface="Open Sans"/>
              </a:rPr>
              <a:t>Desain produk kurang bervariasi</a:t>
            </a:r>
          </a:p>
          <a:p>
            <a:pPr marL="666681" indent="-333340" lvl="1">
              <a:lnSpc>
                <a:spcPts val="4323"/>
              </a:lnSpc>
              <a:buFont typeface="Arial"/>
              <a:buChar char="•"/>
            </a:pPr>
            <a:r>
              <a:rPr lang="en-US" sz="3087">
                <a:solidFill>
                  <a:srgbClr val="FFFFFF"/>
                </a:solidFill>
                <a:latin typeface="Open Sans"/>
              </a:rPr>
              <a:t>produk tidak dapat digunakan untuk waktu yang lama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A3F2B"/>
        </a:solidFill>
      </p:bgPr>
    </p:bg>
    <p:spTree>
      <p:nvGrpSpPr>
        <p:cNvPr id="1" name=""/>
        <p:cNvGrpSpPr/>
        <p:nvPr/>
      </p:nvGrpSpPr>
      <p:grpSpPr>
        <a:xfrm>
          <a:off x="0" y="0"/>
          <a:ext cx="0" cy="0"/>
          <a:chOff x="0" y="0"/>
          <a:chExt cx="0" cy="0"/>
        </a:xfrm>
      </p:grpSpPr>
      <p:grpSp>
        <p:nvGrpSpPr>
          <p:cNvPr name="Group 2" id="2"/>
          <p:cNvGrpSpPr/>
          <p:nvPr/>
        </p:nvGrpSpPr>
        <p:grpSpPr>
          <a:xfrm rot="0">
            <a:off x="0" y="7695290"/>
            <a:ext cx="334857" cy="1563010"/>
            <a:chOff x="0" y="0"/>
            <a:chExt cx="505184" cy="2358041"/>
          </a:xfrm>
        </p:grpSpPr>
        <p:sp>
          <p:nvSpPr>
            <p:cNvPr name="Freeform 3" id="3"/>
            <p:cNvSpPr/>
            <p:nvPr/>
          </p:nvSpPr>
          <p:spPr>
            <a:xfrm>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pic>
        <p:nvPicPr>
          <p:cNvPr name="Picture 4" id="4"/>
          <p:cNvPicPr>
            <a:picLocks noChangeAspect="true"/>
          </p:cNvPicPr>
          <p:nvPr/>
        </p:nvPicPr>
        <p:blipFill>
          <a:blip r:embed="rId2"/>
          <a:srcRect l="0" t="0" r="0" b="0"/>
          <a:stretch>
            <a:fillRect/>
          </a:stretch>
        </p:blipFill>
        <p:spPr>
          <a:xfrm flipH="false" flipV="false" rot="0">
            <a:off x="6857510" y="6011929"/>
            <a:ext cx="4572980" cy="347480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122373" y="6570695"/>
            <a:ext cx="5136927" cy="26876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577635" y="1878621"/>
            <a:ext cx="3681665" cy="4478140"/>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748812" y="6356761"/>
            <a:ext cx="5545965" cy="278514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748812" y="3287907"/>
            <a:ext cx="7809316" cy="2430915"/>
          </a:xfrm>
          <a:prstGeom prst="rect">
            <a:avLst/>
          </a:prstGeom>
        </p:spPr>
      </p:pic>
      <p:sp>
        <p:nvSpPr>
          <p:cNvPr name="TextBox 9" id="9"/>
          <p:cNvSpPr txBox="true"/>
          <p:nvPr/>
        </p:nvSpPr>
        <p:spPr>
          <a:xfrm rot="0">
            <a:off x="1028700" y="164535"/>
            <a:ext cx="11792321" cy="2885247"/>
          </a:xfrm>
          <a:prstGeom prst="rect">
            <a:avLst/>
          </a:prstGeom>
        </p:spPr>
        <p:txBody>
          <a:bodyPr anchor="t" rtlCol="false" tIns="0" lIns="0" bIns="0" rIns="0">
            <a:spAutoFit/>
          </a:bodyPr>
          <a:lstStyle/>
          <a:p>
            <a:pPr>
              <a:lnSpc>
                <a:spcPts val="7638"/>
              </a:lnSpc>
            </a:pPr>
            <a:r>
              <a:rPr lang="en-US" sz="5876">
                <a:solidFill>
                  <a:srgbClr val="FFFFFF"/>
                </a:solidFill>
                <a:latin typeface="Montserrat Extra-Bold"/>
              </a:rPr>
              <a:t>NEED STATEMENT, PRODUCT QUALITY DIMENSION &amp; QUESTIONNAIRE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5143500"/>
            <a:chOff x="0" y="0"/>
            <a:chExt cx="12192000" cy="6858000"/>
          </a:xfrm>
        </p:grpSpPr>
        <p:pic>
          <p:nvPicPr>
            <p:cNvPr name="Picture 3" id="3"/>
            <p:cNvPicPr>
              <a:picLocks noChangeAspect="true"/>
            </p:cNvPicPr>
            <p:nvPr/>
          </p:nvPicPr>
          <p:blipFill>
            <a:blip r:embed="rId2"/>
            <a:srcRect l="0" t="7865" r="0" b="7865"/>
            <a:stretch>
              <a:fillRect/>
            </a:stretch>
          </p:blipFill>
          <p:spPr>
            <a:xfrm>
              <a:off x="0" y="0"/>
              <a:ext cx="12192000" cy="6858000"/>
            </a:xfrm>
            <a:prstGeom prst="rect">
              <a:avLst/>
            </a:prstGeom>
          </p:spPr>
        </p:pic>
      </p:grpSp>
      <p:sp>
        <p:nvSpPr>
          <p:cNvPr name="TextBox 4" id="4"/>
          <p:cNvSpPr txBox="true"/>
          <p:nvPr/>
        </p:nvSpPr>
        <p:spPr>
          <a:xfrm rot="0">
            <a:off x="513304" y="6842760"/>
            <a:ext cx="8265966" cy="2198800"/>
          </a:xfrm>
          <a:prstGeom prst="rect">
            <a:avLst/>
          </a:prstGeom>
        </p:spPr>
        <p:txBody>
          <a:bodyPr anchor="t" rtlCol="false" tIns="0" lIns="0" bIns="0" rIns="0">
            <a:spAutoFit/>
          </a:bodyPr>
          <a:lstStyle/>
          <a:p>
            <a:pPr>
              <a:lnSpc>
                <a:spcPts val="8784"/>
              </a:lnSpc>
            </a:pPr>
            <a:r>
              <a:rPr lang="en-US" sz="6756">
                <a:solidFill>
                  <a:srgbClr val="5A3F2B"/>
                </a:solidFill>
                <a:latin typeface="Montserrat Extra-Bold"/>
              </a:rPr>
              <a:t>PROSES</a:t>
            </a:r>
          </a:p>
          <a:p>
            <a:pPr>
              <a:lnSpc>
                <a:spcPts val="8784"/>
              </a:lnSpc>
            </a:pPr>
            <a:r>
              <a:rPr lang="en-US" sz="6756">
                <a:solidFill>
                  <a:srgbClr val="5A3F2B"/>
                </a:solidFill>
                <a:latin typeface="Montserrat Extra-Bold"/>
              </a:rPr>
              <a:t>PENGEMBANGAN</a:t>
            </a:r>
          </a:p>
        </p:txBody>
      </p:sp>
      <p:grpSp>
        <p:nvGrpSpPr>
          <p:cNvPr name="Group 5" id="5"/>
          <p:cNvGrpSpPr/>
          <p:nvPr/>
        </p:nvGrpSpPr>
        <p:grpSpPr>
          <a:xfrm rot="0">
            <a:off x="9144000" y="5143500"/>
            <a:ext cx="9144000" cy="5143500"/>
            <a:chOff x="0" y="0"/>
            <a:chExt cx="12192000" cy="6858000"/>
          </a:xfrm>
        </p:grpSpPr>
        <p:pic>
          <p:nvPicPr>
            <p:cNvPr name="Picture 6" id="6"/>
            <p:cNvPicPr>
              <a:picLocks noChangeAspect="true"/>
            </p:cNvPicPr>
            <p:nvPr/>
          </p:nvPicPr>
          <p:blipFill>
            <a:blip r:embed="rId3"/>
            <a:srcRect l="0" t="19684" r="0" b="5315"/>
            <a:stretch>
              <a:fillRect/>
            </a:stretch>
          </p:blipFill>
          <p:spPr>
            <a:xfrm>
              <a:off x="0" y="0"/>
              <a:ext cx="12192000" cy="6858000"/>
            </a:xfrm>
            <a:prstGeom prst="rect">
              <a:avLst/>
            </a:prstGeom>
          </p:spPr>
        </p:pic>
      </p:grpSp>
      <p:sp>
        <p:nvSpPr>
          <p:cNvPr name="TextBox 7" id="7"/>
          <p:cNvSpPr txBox="true"/>
          <p:nvPr/>
        </p:nvSpPr>
        <p:spPr>
          <a:xfrm rot="0">
            <a:off x="8195187" y="1934291"/>
            <a:ext cx="9806553" cy="1446174"/>
          </a:xfrm>
          <a:prstGeom prst="rect">
            <a:avLst/>
          </a:prstGeom>
        </p:spPr>
        <p:txBody>
          <a:bodyPr anchor="t" rtlCol="false" tIns="0" lIns="0" bIns="0" rIns="0">
            <a:spAutoFit/>
          </a:bodyPr>
          <a:lstStyle/>
          <a:p>
            <a:pPr algn="r">
              <a:lnSpc>
                <a:spcPts val="11637"/>
              </a:lnSpc>
            </a:pPr>
            <a:r>
              <a:rPr lang="en-US" sz="8952">
                <a:solidFill>
                  <a:srgbClr val="5A3F2B"/>
                </a:solidFill>
                <a:latin typeface="Montserrat Extra-Bold"/>
              </a:rPr>
              <a:t>PRODUK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DAFV8OsZE1Q</dc:identifier>
  <dcterms:modified xsi:type="dcterms:W3CDTF">2011-08-01T06:04:30Z</dcterms:modified>
  <cp:revision>1</cp:revision>
  <dc:title>FR_FRI-074_SATR_KAMIS_SHIFT-3</dc:title>
</cp:coreProperties>
</file>